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82" r:id="rId2"/>
    <p:sldId id="287" r:id="rId3"/>
    <p:sldId id="288" r:id="rId4"/>
    <p:sldId id="289" r:id="rId5"/>
    <p:sldId id="292" r:id="rId6"/>
    <p:sldId id="290" r:id="rId7"/>
    <p:sldId id="294" r:id="rId8"/>
    <p:sldId id="295" r:id="rId9"/>
    <p:sldId id="291" r:id="rId10"/>
    <p:sldId id="297" r:id="rId11"/>
    <p:sldId id="298" r:id="rId12"/>
    <p:sldId id="299" r:id="rId13"/>
    <p:sldId id="300" r:id="rId14"/>
    <p:sldId id="301" r:id="rId15"/>
    <p:sldId id="296" r:id="rId16"/>
    <p:sldId id="302" r:id="rId17"/>
    <p:sldId id="303" r:id="rId18"/>
    <p:sldId id="304" r:id="rId19"/>
    <p:sldId id="305" r:id="rId20"/>
    <p:sldId id="330" r:id="rId21"/>
    <p:sldId id="331" r:id="rId22"/>
    <p:sldId id="332" r:id="rId23"/>
    <p:sldId id="341" r:id="rId24"/>
    <p:sldId id="342" r:id="rId25"/>
    <p:sldId id="333" r:id="rId26"/>
    <p:sldId id="334" r:id="rId27"/>
    <p:sldId id="335" r:id="rId28"/>
    <p:sldId id="336" r:id="rId29"/>
    <p:sldId id="337" r:id="rId30"/>
    <p:sldId id="338" r:id="rId31"/>
    <p:sldId id="343" r:id="rId32"/>
    <p:sldId id="306" r:id="rId33"/>
    <p:sldId id="307" r:id="rId34"/>
    <p:sldId id="308" r:id="rId35"/>
    <p:sldId id="321" r:id="rId36"/>
    <p:sldId id="349" r:id="rId37"/>
    <p:sldId id="351" r:id="rId38"/>
    <p:sldId id="350" r:id="rId39"/>
    <p:sldId id="352" r:id="rId40"/>
    <p:sldId id="310" r:id="rId41"/>
    <p:sldId id="311" r:id="rId42"/>
    <p:sldId id="312" r:id="rId43"/>
    <p:sldId id="313" r:id="rId44"/>
    <p:sldId id="314" r:id="rId45"/>
    <p:sldId id="315" r:id="rId46"/>
    <p:sldId id="316" r:id="rId47"/>
    <p:sldId id="317" r:id="rId48"/>
    <p:sldId id="344" r:id="rId49"/>
    <p:sldId id="345" r:id="rId50"/>
    <p:sldId id="346" r:id="rId51"/>
    <p:sldId id="347" r:id="rId52"/>
    <p:sldId id="339" r:id="rId53"/>
    <p:sldId id="340" r:id="rId54"/>
    <p:sldId id="348" r:id="rId5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ступление" id="{64D9DBAA-86E1-45ED-927D-BD0002BE06FC}">
          <p14:sldIdLst>
            <p14:sldId id="282"/>
          </p14:sldIdLst>
        </p14:section>
        <p14:section name="Ввод в Linux" id="{565DE1E6-E18E-4ED6-9292-19E74ED75E7C}">
          <p14:sldIdLst>
            <p14:sldId id="287"/>
            <p14:sldId id="288"/>
          </p14:sldIdLst>
        </p14:section>
        <p14:section name="Отличительные признаки ОС Linux" id="{74A28C27-F4DD-4CEC-BC41-C2A584301887}">
          <p14:sldIdLst>
            <p14:sldId id="289"/>
          </p14:sldIdLst>
        </p14:section>
        <p14:section name="Локальная аутентификация (SAM)" id="{A7D269B3-952B-45B6-BB0E-1E81F88CE71D}">
          <p14:sldIdLst>
            <p14:sldId id="292"/>
            <p14:sldId id="290"/>
          </p14:sldIdLst>
        </p14:section>
        <p14:section name="Ubuntu" id="{6BF31C24-E6A4-4533-ADF5-CC0A9E758DA4}">
          <p14:sldIdLst>
            <p14:sldId id="294"/>
            <p14:sldId id="295"/>
          </p14:sldIdLst>
        </p14:section>
        <p14:section name="Сетевая аутентификация NTLMv2" id="{9E38ADC0-3C13-4D8C-8CE8-AC8B4BCB1369}">
          <p14:sldIdLst>
            <p14:sldId id="291"/>
            <p14:sldId id="297"/>
            <p14:sldId id="298"/>
            <p14:sldId id="299"/>
            <p14:sldId id="300"/>
            <p14:sldId id="301"/>
            <p14:sldId id="296"/>
            <p14:sldId id="302"/>
            <p14:sldId id="303"/>
            <p14:sldId id="304"/>
            <p14:sldId id="305"/>
            <p14:sldId id="330"/>
            <p14:sldId id="331"/>
            <p14:sldId id="332"/>
            <p14:sldId id="341"/>
            <p14:sldId id="342"/>
            <p14:sldId id="333"/>
            <p14:sldId id="334"/>
            <p14:sldId id="335"/>
            <p14:sldId id="336"/>
            <p14:sldId id="337"/>
            <p14:sldId id="338"/>
            <p14:sldId id="343"/>
            <p14:sldId id="306"/>
            <p14:sldId id="307"/>
            <p14:sldId id="308"/>
            <p14:sldId id="321"/>
            <p14:sldId id="349"/>
            <p14:sldId id="351"/>
            <p14:sldId id="350"/>
            <p14:sldId id="352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44"/>
            <p14:sldId id="345"/>
            <p14:sldId id="346"/>
            <p14:sldId id="347"/>
            <p14:sldId id="339"/>
            <p14:sldId id="340"/>
            <p14:sldId id="3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B6F8"/>
    <a:srgbClr val="E165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241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78" y="2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21B6AB-B694-4E86-8873-690B1D1AAE4C}" type="datetimeFigureOut">
              <a:rPr lang="ru-RU" smtClean="0"/>
              <a:t>21.04.2022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A2E60-5E3E-4AAB-B5EC-6CA89797E6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5552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0543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3357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3967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9659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Опции можно комбинировать между собой:</a:t>
            </a:r>
          </a:p>
          <a:p>
            <a:pPr marL="0" algn="l" defTabSz="914400" rtl="0" eaLnBrk="1" latinLnBrk="0" hangingPunct="1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 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ltr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выведет список файлов, начиная с самых старых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8944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42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Опции можно комбинировать между собой:</a:t>
            </a:r>
          </a:p>
          <a:p>
            <a:pPr marL="0" algn="l" defTabSz="914400" rtl="0" eaLnBrk="1" latinLnBrk="0" hangingPunct="1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 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ltr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выведет список файлов, начиная с самых старых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3877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80FBCB0-19C3-4625-922F-1E99633524D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7B471C-22F4-4921-A6C9-323F1774D1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386804" y="-585364"/>
            <a:ext cx="7805195" cy="7443364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07697D-9A54-4A06-A5D0-96CE9E247A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035" y="351064"/>
            <a:ext cx="5464629" cy="5598885"/>
          </a:xfrm>
        </p:spPr>
        <p:txBody>
          <a:bodyPr anchor="t">
            <a:normAutofit/>
          </a:bodyPr>
          <a:lstStyle>
            <a:lvl1pPr algn="l">
              <a:defRPr sz="4400" b="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362898B-58E7-4E6A-BD05-B9D65B1DA2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  <p:sp>
        <p:nvSpPr>
          <p:cNvPr id="10" name="Текст 13">
            <a:extLst>
              <a:ext uri="{FF2B5EF4-FFF2-40B4-BE49-F238E27FC236}">
                <a16:creationId xmlns:a16="http://schemas.microsoft.com/office/drawing/2014/main" id="{641F2D1B-F3ED-4432-8AFF-DA00FD0CC7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647" y="6168548"/>
            <a:ext cx="2426381" cy="4810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</a:lstStyle>
          <a:p>
            <a:pPr lvl="0"/>
            <a:r>
              <a:rPr lang="ru-RU" sz="1600" dirty="0"/>
              <a:t>Имя Фамилия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FFB3BD-8AF8-4135-8DA5-C86CF3BD8405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309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8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233341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8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5" name="Объект 14"/>
          <p:cNvSpPr>
            <a:spLocks noGrp="1"/>
          </p:cNvSpPr>
          <p:nvPr>
            <p:ph sz="quarter" idx="16"/>
          </p:nvPr>
        </p:nvSpPr>
        <p:spPr>
          <a:xfrm>
            <a:off x="442913" y="1954213"/>
            <a:ext cx="11306175" cy="3995737"/>
          </a:xfrm>
          <a:solidFill>
            <a:schemeClr val="bg2"/>
          </a:solidFill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2895946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7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5" name="Объект 14"/>
          <p:cNvSpPr>
            <a:spLocks noGrp="1"/>
          </p:cNvSpPr>
          <p:nvPr>
            <p:ph sz="quarter" idx="16"/>
          </p:nvPr>
        </p:nvSpPr>
        <p:spPr>
          <a:xfrm>
            <a:off x="2681830" y="1954213"/>
            <a:ext cx="4385720" cy="39957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4" name="Объект 14"/>
          <p:cNvSpPr>
            <a:spLocks noGrp="1"/>
          </p:cNvSpPr>
          <p:nvPr>
            <p:ph sz="quarter" idx="17"/>
          </p:nvPr>
        </p:nvSpPr>
        <p:spPr>
          <a:xfrm>
            <a:off x="7464425" y="1954212"/>
            <a:ext cx="4284662" cy="3995737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endParaRPr lang="ru-RU" dirty="0"/>
          </a:p>
        </p:txBody>
      </p:sp>
      <p:sp>
        <p:nvSpPr>
          <p:cNvPr id="16" name="Текст 3"/>
          <p:cNvSpPr>
            <a:spLocks noGrp="1"/>
          </p:cNvSpPr>
          <p:nvPr>
            <p:ph type="body" sz="half" idx="14"/>
          </p:nvPr>
        </p:nvSpPr>
        <p:spPr>
          <a:xfrm>
            <a:off x="358383" y="2656094"/>
            <a:ext cx="2022107" cy="1706182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"/>
          <p:cNvSpPr>
            <a:spLocks noGrp="1"/>
          </p:cNvSpPr>
          <p:nvPr>
            <p:ph type="body" sz="half" idx="18" hasCustomPrompt="1"/>
          </p:nvPr>
        </p:nvSpPr>
        <p:spPr>
          <a:xfrm>
            <a:off x="356686" y="1954212"/>
            <a:ext cx="2022107" cy="701881"/>
          </a:xfrm>
        </p:spPr>
        <p:txBody>
          <a:bodyPr anchor="b"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249102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7659665" y="2461364"/>
            <a:ext cx="4529867" cy="316908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674851" y="2333034"/>
            <a:ext cx="4392699" cy="3616915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4" name="Текст 3"/>
          <p:cNvSpPr>
            <a:spLocks noGrp="1"/>
          </p:cNvSpPr>
          <p:nvPr>
            <p:ph type="body" sz="half" idx="14"/>
          </p:nvPr>
        </p:nvSpPr>
        <p:spPr>
          <a:xfrm>
            <a:off x="358383" y="3444658"/>
            <a:ext cx="2022107" cy="2510573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356686" y="2333035"/>
            <a:ext cx="2022107" cy="111162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4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8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806882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Рисунок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7659665" y="2461364"/>
            <a:ext cx="4529867" cy="316908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57009" y="3673065"/>
            <a:ext cx="6710541" cy="2276886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4" name="Текст 3"/>
          <p:cNvSpPr>
            <a:spLocks noGrp="1"/>
          </p:cNvSpPr>
          <p:nvPr>
            <p:ph type="body" sz="half" idx="14"/>
          </p:nvPr>
        </p:nvSpPr>
        <p:spPr>
          <a:xfrm>
            <a:off x="358383" y="2605532"/>
            <a:ext cx="6709167" cy="766997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356686" y="2111390"/>
            <a:ext cx="6710864" cy="494142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0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13" name="Номер слайда 6">
            <a:extLst>
              <a:ext uri="{FF2B5EF4-FFF2-40B4-BE49-F238E27FC236}">
                <a16:creationId xmlns:a16="http://schemas.microsoft.com/office/drawing/2014/main" id="{395F98E6-4BB7-4BB4-BA79-89A462A7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1740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3 пун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C62A2F5-0D18-448F-8F09-10CE830C3C56}"/>
              </a:ext>
            </a:extLst>
          </p:cNvPr>
          <p:cNvSpPr/>
          <p:nvPr userDrawn="1"/>
        </p:nvSpPr>
        <p:spPr>
          <a:xfrm>
            <a:off x="0" y="0"/>
            <a:ext cx="4727575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2E44E1D-04E4-45C0-8D07-C18DE0648E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074" r="35414"/>
          <a:stretch/>
        </p:blipFill>
        <p:spPr>
          <a:xfrm>
            <a:off x="-13407" y="772938"/>
            <a:ext cx="4740982" cy="6085061"/>
          </a:xfrm>
          <a:prstGeom prst="rect">
            <a:avLst/>
          </a:prstGeom>
        </p:spPr>
      </p:pic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8" name="Заголовок 1"/>
          <p:cNvSpPr>
            <a:spLocks noGrp="1"/>
          </p:cNvSpPr>
          <p:nvPr>
            <p:ph type="title"/>
          </p:nvPr>
        </p:nvSpPr>
        <p:spPr>
          <a:xfrm>
            <a:off x="4971012" y="1071836"/>
            <a:ext cx="6878284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Текст 3"/>
          <p:cNvSpPr>
            <a:spLocks noGrp="1"/>
          </p:cNvSpPr>
          <p:nvPr>
            <p:ph type="body" sz="half" idx="17"/>
          </p:nvPr>
        </p:nvSpPr>
        <p:spPr>
          <a:xfrm>
            <a:off x="5780013" y="353739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Текст 3"/>
          <p:cNvSpPr>
            <a:spLocks noGrp="1"/>
          </p:cNvSpPr>
          <p:nvPr>
            <p:ph type="body" sz="half" idx="18"/>
          </p:nvPr>
        </p:nvSpPr>
        <p:spPr>
          <a:xfrm>
            <a:off x="5780013" y="490502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22" name="Номер слайда 6">
            <a:extLst>
              <a:ext uri="{FF2B5EF4-FFF2-40B4-BE49-F238E27FC236}">
                <a16:creationId xmlns:a16="http://schemas.microsoft.com/office/drawing/2014/main" id="{8554B43C-F7D2-4051-B789-EA94A05E9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94995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3 пункта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3A0B7E-0842-41CB-8C3F-61B796FB8B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0" y="0"/>
            <a:ext cx="4711700" cy="6858000"/>
          </a:xfrm>
          <a:prstGeom prst="rect">
            <a:avLst/>
          </a:prstGeom>
        </p:spPr>
      </p:pic>
      <p:sp>
        <p:nvSpPr>
          <p:cNvPr id="5" name="Текст 3">
            <a:extLst>
              <a:ext uri="{FF2B5EF4-FFF2-40B4-BE49-F238E27FC236}">
                <a16:creationId xmlns:a16="http://schemas.microsoft.com/office/drawing/2014/main" id="{FFE0D836-39B7-437E-ADCF-A3F8C393C3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Текст 12">
            <a:extLst>
              <a:ext uri="{FF2B5EF4-FFF2-40B4-BE49-F238E27FC236}">
                <a16:creationId xmlns:a16="http://schemas.microsoft.com/office/drawing/2014/main" id="{BB5CA8A7-0417-46A1-B3D1-07DCA0AA8B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E15152-6544-4481-A539-8ADD4F796A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1A204C63-43EC-4C40-88C3-75DC103B2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012" y="1071836"/>
            <a:ext cx="6878284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74C03718-8A69-4A18-8CE1-7E67AAE8BD8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780013" y="353739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D2EB45C5-7255-4807-93FB-965621802D8D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780013" y="490502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3092F3-95F7-4406-A888-07CFA181977D}"/>
              </a:ext>
            </a:extLst>
          </p:cNvPr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057605-4F0A-47D5-B37D-1CCA31B132EC}"/>
              </a:ext>
            </a:extLst>
          </p:cNvPr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13" name="Номер слайда 6">
            <a:extLst>
              <a:ext uri="{FF2B5EF4-FFF2-40B4-BE49-F238E27FC236}">
                <a16:creationId xmlns:a16="http://schemas.microsoft.com/office/drawing/2014/main" id="{A949AD08-8FE2-48EB-82F1-7D36655F4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271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3 пункта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082E0A9-6C9E-4AF5-AE5D-5ED702C297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4711700" cy="6858000"/>
          </a:xfrm>
          <a:prstGeom prst="rect">
            <a:avLst/>
          </a:prstGeom>
        </p:spPr>
      </p:pic>
      <p:sp>
        <p:nvSpPr>
          <p:cNvPr id="6" name="Текст 3">
            <a:extLst>
              <a:ext uri="{FF2B5EF4-FFF2-40B4-BE49-F238E27FC236}">
                <a16:creationId xmlns:a16="http://schemas.microsoft.com/office/drawing/2014/main" id="{CA080B2A-3DCB-4F30-9B12-71AB2662F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Текст 12">
            <a:extLst>
              <a:ext uri="{FF2B5EF4-FFF2-40B4-BE49-F238E27FC236}">
                <a16:creationId xmlns:a16="http://schemas.microsoft.com/office/drawing/2014/main" id="{962857BE-13F0-49FD-835E-CEB288DFF6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549AD7A-1987-47D3-9C46-1E14A117DFF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B730DA4-AD7A-4DBE-B398-D60F1F3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012" y="1071836"/>
            <a:ext cx="6878284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152582D3-A28B-4D7C-A158-A332B161D5E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780013" y="353739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7B939C0C-F64A-426E-A7A7-E537B737B515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780013" y="490502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931929-390C-40D5-BF41-13E659AA16FF}"/>
              </a:ext>
            </a:extLst>
          </p:cNvPr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35510A-4412-44FA-AC10-88979BCC2937}"/>
              </a:ext>
            </a:extLst>
          </p:cNvPr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14" name="Номер слайда 6">
            <a:extLst>
              <a:ext uri="{FF2B5EF4-FFF2-40B4-BE49-F238E27FC236}">
                <a16:creationId xmlns:a16="http://schemas.microsoft.com/office/drawing/2014/main" id="{BA34A455-940D-4847-A79D-B2452A0E8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12164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3 пункта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3">
            <a:extLst>
              <a:ext uri="{FF2B5EF4-FFF2-40B4-BE49-F238E27FC236}">
                <a16:creationId xmlns:a16="http://schemas.microsoft.com/office/drawing/2014/main" id="{CA080B2A-3DCB-4F30-9B12-71AB2662F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Текст 12">
            <a:extLst>
              <a:ext uri="{FF2B5EF4-FFF2-40B4-BE49-F238E27FC236}">
                <a16:creationId xmlns:a16="http://schemas.microsoft.com/office/drawing/2014/main" id="{962857BE-13F0-49FD-835E-CEB288DFF6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549AD7A-1987-47D3-9C46-1E14A117DF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B730DA4-AD7A-4DBE-B398-D60F1F3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012" y="1071836"/>
            <a:ext cx="6878284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152582D3-A28B-4D7C-A158-A332B161D5E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780013" y="353739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7B939C0C-F64A-426E-A7A7-E537B737B515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780013" y="490502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Номер слайда 6">
            <a:extLst>
              <a:ext uri="{FF2B5EF4-FFF2-40B4-BE49-F238E27FC236}">
                <a16:creationId xmlns:a16="http://schemas.microsoft.com/office/drawing/2014/main" id="{BA34A455-940D-4847-A79D-B2452A0E8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8085F97-2606-42E1-94FB-F0F87BB37AFD}"/>
              </a:ext>
            </a:extLst>
          </p:cNvPr>
          <p:cNvSpPr/>
          <p:nvPr userDrawn="1"/>
        </p:nvSpPr>
        <p:spPr>
          <a:xfrm>
            <a:off x="0" y="-20377"/>
            <a:ext cx="4727575" cy="474515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00"/>
          </a:p>
        </p:txBody>
      </p:sp>
      <p:pic>
        <p:nvPicPr>
          <p:cNvPr id="18" name="Рисунок 17" descr="Изображение выглядит как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34BDA662-AF19-46A9-9C6D-2C8E44F290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33" t="5004" r="32376" b="25768"/>
          <a:stretch/>
        </p:blipFill>
        <p:spPr>
          <a:xfrm>
            <a:off x="1" y="1840374"/>
            <a:ext cx="4727574" cy="50176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931929-390C-40D5-BF41-13E659AA16FF}"/>
              </a:ext>
            </a:extLst>
          </p:cNvPr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>
                <a:solidFill>
                  <a:schemeClr val="bg1"/>
                </a:solidFill>
              </a:rPr>
              <a:t>Positive Technologies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35510A-4412-44FA-AC10-88979BCC2937}"/>
              </a:ext>
            </a:extLst>
          </p:cNvPr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ptsecurity.com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19" name="Текст 12">
            <a:extLst>
              <a:ext uri="{FF2B5EF4-FFF2-40B4-BE49-F238E27FC236}">
                <a16:creationId xmlns:a16="http://schemas.microsoft.com/office/drawing/2014/main" id="{5F0FC162-9D21-46AE-8320-1EA520BECA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6686" y="323355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731019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6"/>
          </p:nvPr>
        </p:nvSpPr>
        <p:spPr>
          <a:xfrm>
            <a:off x="0" y="0"/>
            <a:ext cx="4720637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5035419" y="2169763"/>
            <a:ext cx="6713670" cy="3780188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sp>
        <p:nvSpPr>
          <p:cNvPr id="9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8" name="Заголовок 1"/>
          <p:cNvSpPr>
            <a:spLocks noGrp="1"/>
          </p:cNvSpPr>
          <p:nvPr>
            <p:ph type="title"/>
          </p:nvPr>
        </p:nvSpPr>
        <p:spPr>
          <a:xfrm>
            <a:off x="5035418" y="1071836"/>
            <a:ext cx="671366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555792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8B32EFF-221D-4426-BA95-5BF00E9CB09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6ED833-42E3-4E9A-A22D-262C9BC0B1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386804" y="-585364"/>
            <a:ext cx="7805195" cy="744336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3F07D4B-2C82-4522-9B32-301D45E251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2244AA-4963-43E1-B431-612A4AB06028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  <p:sp>
        <p:nvSpPr>
          <p:cNvPr id="10" name="Текст 13">
            <a:extLst>
              <a:ext uri="{FF2B5EF4-FFF2-40B4-BE49-F238E27FC236}">
                <a16:creationId xmlns:a16="http://schemas.microsoft.com/office/drawing/2014/main" id="{0CC08AFF-ABFF-48DF-B383-02773DDB64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647" y="6171088"/>
            <a:ext cx="2426381" cy="4810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</a:lstStyle>
          <a:p>
            <a:pPr lvl="0"/>
            <a:r>
              <a:rPr lang="ru-RU" sz="1600" dirty="0"/>
              <a:t>Имя Фамилия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723D8B8E-54E1-4888-8704-23B24CC61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035" y="1291887"/>
            <a:ext cx="5913664" cy="476612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Заголовок 2">
            <a:extLst>
              <a:ext uri="{FF2B5EF4-FFF2-40B4-BE49-F238E27FC236}">
                <a16:creationId xmlns:a16="http://schemas.microsoft.com/office/drawing/2014/main" id="{45E5AC56-F013-40A4-8C42-94E7A44A34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704" y="383721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6233294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2681830" y="2169763"/>
            <a:ext cx="9067259" cy="3780188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52369"/>
            <a:ext cx="331614" cy="331614"/>
          </a:xfrm>
          <a:prstGeom prst="rect">
            <a:avLst/>
          </a:prstGeom>
        </p:spPr>
      </p:pic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663735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2681830" y="2169763"/>
            <a:ext cx="6727283" cy="3780188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52369"/>
            <a:ext cx="331614" cy="331614"/>
          </a:xfrm>
          <a:prstGeom prst="rect">
            <a:avLst/>
          </a:prstGeom>
        </p:spPr>
      </p:pic>
      <p:sp>
        <p:nvSpPr>
          <p:cNvPr id="12" name="Текст 3"/>
          <p:cNvSpPr>
            <a:spLocks noGrp="1"/>
          </p:cNvSpPr>
          <p:nvPr>
            <p:ph type="body" sz="half" idx="14"/>
          </p:nvPr>
        </p:nvSpPr>
        <p:spPr>
          <a:xfrm>
            <a:off x="9726981" y="2169764"/>
            <a:ext cx="2022107" cy="3785468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8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6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8360720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681830" y="1071836"/>
            <a:ext cx="9067258" cy="1476552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2681830" y="3248964"/>
            <a:ext cx="4385719" cy="534641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52369"/>
            <a:ext cx="331614" cy="331614"/>
          </a:xfrm>
          <a:prstGeom prst="rect">
            <a:avLst/>
          </a:prstGeom>
        </p:spPr>
      </p:pic>
      <p:sp>
        <p:nvSpPr>
          <p:cNvPr id="12" name="Текст 3"/>
          <p:cNvSpPr>
            <a:spLocks noGrp="1"/>
          </p:cNvSpPr>
          <p:nvPr>
            <p:ph type="body" sz="half" idx="14" hasCustomPrompt="1"/>
          </p:nvPr>
        </p:nvSpPr>
        <p:spPr>
          <a:xfrm>
            <a:off x="2681830" y="2714324"/>
            <a:ext cx="2022107" cy="534640"/>
          </a:xfrm>
        </p:spPr>
        <p:txBody>
          <a:bodyPr anchor="b"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14" name="Текст 3"/>
          <p:cNvSpPr>
            <a:spLocks noGrp="1"/>
          </p:cNvSpPr>
          <p:nvPr>
            <p:ph type="body" sz="half" idx="16"/>
          </p:nvPr>
        </p:nvSpPr>
        <p:spPr>
          <a:xfrm>
            <a:off x="7363368" y="3248964"/>
            <a:ext cx="4385720" cy="534641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Текст 3"/>
          <p:cNvSpPr>
            <a:spLocks noGrp="1"/>
          </p:cNvSpPr>
          <p:nvPr>
            <p:ph type="body" sz="half" idx="17" hasCustomPrompt="1"/>
          </p:nvPr>
        </p:nvSpPr>
        <p:spPr>
          <a:xfrm>
            <a:off x="7363367" y="2714324"/>
            <a:ext cx="2022107" cy="534640"/>
          </a:xfrm>
        </p:spPr>
        <p:txBody>
          <a:bodyPr anchor="b"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half" idx="18"/>
          </p:nvPr>
        </p:nvSpPr>
        <p:spPr>
          <a:xfrm>
            <a:off x="2681830" y="4852885"/>
            <a:ext cx="4385719" cy="534641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Текст 3"/>
          <p:cNvSpPr>
            <a:spLocks noGrp="1"/>
          </p:cNvSpPr>
          <p:nvPr>
            <p:ph type="body" sz="half" idx="19" hasCustomPrompt="1"/>
          </p:nvPr>
        </p:nvSpPr>
        <p:spPr>
          <a:xfrm>
            <a:off x="2681830" y="4318245"/>
            <a:ext cx="2022107" cy="534640"/>
          </a:xfrm>
        </p:spPr>
        <p:txBody>
          <a:bodyPr anchor="b"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20"/>
          </p:nvPr>
        </p:nvSpPr>
        <p:spPr>
          <a:xfrm>
            <a:off x="7363368" y="4852885"/>
            <a:ext cx="4385720" cy="534641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Текст 3"/>
          <p:cNvSpPr>
            <a:spLocks noGrp="1"/>
          </p:cNvSpPr>
          <p:nvPr>
            <p:ph type="body" sz="half" idx="21" hasCustomPrompt="1"/>
          </p:nvPr>
        </p:nvSpPr>
        <p:spPr>
          <a:xfrm>
            <a:off x="7363367" y="4318245"/>
            <a:ext cx="2022107" cy="534640"/>
          </a:xfrm>
        </p:spPr>
        <p:txBody>
          <a:bodyPr anchor="b"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21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5821809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с примечания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27"/>
          <p:cNvSpPr/>
          <p:nvPr userDrawn="1"/>
        </p:nvSpPr>
        <p:spPr>
          <a:xfrm>
            <a:off x="0" y="4496499"/>
            <a:ext cx="12192000" cy="23615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52369"/>
            <a:ext cx="331614" cy="331614"/>
          </a:xfrm>
          <a:prstGeom prst="rect">
            <a:avLst/>
          </a:prstGeom>
        </p:spPr>
      </p:pic>
      <p:sp>
        <p:nvSpPr>
          <p:cNvPr id="14" name="Текст 3"/>
          <p:cNvSpPr>
            <a:spLocks noGrp="1"/>
          </p:cNvSpPr>
          <p:nvPr>
            <p:ph type="body" sz="half" idx="2"/>
          </p:nvPr>
        </p:nvSpPr>
        <p:spPr>
          <a:xfrm>
            <a:off x="2681830" y="2273417"/>
            <a:ext cx="9067259" cy="103184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 b="1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 b="1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 b="1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Текст 3"/>
          <p:cNvSpPr>
            <a:spLocks noGrp="1"/>
          </p:cNvSpPr>
          <p:nvPr>
            <p:ph type="body" sz="half" idx="14"/>
          </p:nvPr>
        </p:nvSpPr>
        <p:spPr>
          <a:xfrm>
            <a:off x="358383" y="2656094"/>
            <a:ext cx="2022107" cy="1706182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"/>
          <p:cNvSpPr>
            <a:spLocks noGrp="1"/>
          </p:cNvSpPr>
          <p:nvPr>
            <p:ph type="body" sz="half" idx="17"/>
          </p:nvPr>
        </p:nvSpPr>
        <p:spPr>
          <a:xfrm>
            <a:off x="2680133" y="4769142"/>
            <a:ext cx="4387417" cy="128770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 b="1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 b="1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 b="1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8"/>
          </p:nvPr>
        </p:nvSpPr>
        <p:spPr>
          <a:xfrm>
            <a:off x="7382333" y="4769142"/>
            <a:ext cx="4366756" cy="128770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 b="1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 b="1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 b="1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Текст 3"/>
          <p:cNvSpPr>
            <a:spLocks noGrp="1"/>
          </p:cNvSpPr>
          <p:nvPr>
            <p:ph type="body" sz="half" idx="19"/>
          </p:nvPr>
        </p:nvSpPr>
        <p:spPr>
          <a:xfrm>
            <a:off x="2681831" y="3802815"/>
            <a:ext cx="1521054" cy="69368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1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2680134" y="3360895"/>
            <a:ext cx="1521054" cy="382676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half" idx="21"/>
          </p:nvPr>
        </p:nvSpPr>
        <p:spPr>
          <a:xfrm>
            <a:off x="4249726" y="3802815"/>
            <a:ext cx="1521054" cy="69368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half" idx="22" hasCustomPrompt="1"/>
          </p:nvPr>
        </p:nvSpPr>
        <p:spPr>
          <a:xfrm>
            <a:off x="4248029" y="3360895"/>
            <a:ext cx="1521054" cy="382676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half" idx="23"/>
          </p:nvPr>
        </p:nvSpPr>
        <p:spPr>
          <a:xfrm>
            <a:off x="5819333" y="3802815"/>
            <a:ext cx="1521054" cy="69368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5" name="Текст 3"/>
          <p:cNvSpPr>
            <a:spLocks noGrp="1"/>
          </p:cNvSpPr>
          <p:nvPr>
            <p:ph type="body" sz="half" idx="24" hasCustomPrompt="1"/>
          </p:nvPr>
        </p:nvSpPr>
        <p:spPr>
          <a:xfrm>
            <a:off x="5817636" y="3360895"/>
            <a:ext cx="1521054" cy="382676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6" name="Текст 3"/>
          <p:cNvSpPr>
            <a:spLocks noGrp="1"/>
          </p:cNvSpPr>
          <p:nvPr>
            <p:ph type="body" sz="half" idx="25"/>
          </p:nvPr>
        </p:nvSpPr>
        <p:spPr>
          <a:xfrm>
            <a:off x="7382332" y="3802815"/>
            <a:ext cx="1521054" cy="69368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7" name="Текст 3"/>
          <p:cNvSpPr>
            <a:spLocks noGrp="1"/>
          </p:cNvSpPr>
          <p:nvPr>
            <p:ph type="body" sz="half" idx="26" hasCustomPrompt="1"/>
          </p:nvPr>
        </p:nvSpPr>
        <p:spPr>
          <a:xfrm>
            <a:off x="7380635" y="3360895"/>
            <a:ext cx="1521054" cy="382676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30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1" name="Текст 3"/>
          <p:cNvSpPr>
            <a:spLocks noGrp="1"/>
          </p:cNvSpPr>
          <p:nvPr>
            <p:ph type="body" sz="half" idx="27" hasCustomPrompt="1"/>
          </p:nvPr>
        </p:nvSpPr>
        <p:spPr>
          <a:xfrm>
            <a:off x="356686" y="2169763"/>
            <a:ext cx="2022107" cy="486330"/>
          </a:xfrm>
        </p:spPr>
        <p:txBody>
          <a:bodyPr anchor="b"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34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35" name="TextBox 34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32" name="TextBox 31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7772221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 слайд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AF7B9FD-711C-4285-B2F6-2708424AB76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F95EE0C-2229-4561-B778-3EFAA9A91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386804" y="-585364"/>
            <a:ext cx="7805195" cy="7443364"/>
          </a:xfrm>
          <a:prstGeom prst="rect">
            <a:avLst/>
          </a:prstGeom>
        </p:spPr>
      </p:pic>
      <p:sp>
        <p:nvSpPr>
          <p:cNvPr id="1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42704" y="383721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8" name="Дата 3"/>
          <p:cNvSpPr>
            <a:spLocks noGrp="1"/>
          </p:cNvSpPr>
          <p:nvPr>
            <p:ph type="dt" sz="half" idx="10"/>
          </p:nvPr>
        </p:nvSpPr>
        <p:spPr>
          <a:xfrm>
            <a:off x="339880" y="5685739"/>
            <a:ext cx="2026781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CFB677EA-F93F-4CCA-801F-884D64C3B84C}" type="datetime1">
              <a:rPr lang="ru-RU" smtClean="0"/>
              <a:pPr/>
              <a:t>21.04.2022</a:t>
            </a:fld>
            <a:endParaRPr lang="ru-RU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953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 слайд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98449D6-BE1C-475E-B363-1990A0CE44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42704" y="383721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8" name="Дата 3"/>
          <p:cNvSpPr>
            <a:spLocks noGrp="1"/>
          </p:cNvSpPr>
          <p:nvPr>
            <p:ph type="dt" sz="half" idx="10"/>
          </p:nvPr>
        </p:nvSpPr>
        <p:spPr>
          <a:xfrm>
            <a:off x="339880" y="5685739"/>
            <a:ext cx="2026781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CFB677EA-F93F-4CCA-801F-884D64C3B84C}" type="datetime1">
              <a:rPr lang="ru-RU" smtClean="0"/>
              <a:pPr/>
              <a:t>21.04.2022</a:t>
            </a:fld>
            <a:endParaRPr lang="ru-RU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317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 слайд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7D9C085-80F0-4D08-B62B-793F6ABD8B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6" t="30107" r="6556" b="11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42704" y="383721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8" name="Дата 3"/>
          <p:cNvSpPr>
            <a:spLocks noGrp="1"/>
          </p:cNvSpPr>
          <p:nvPr>
            <p:ph type="dt" sz="half" idx="10"/>
          </p:nvPr>
        </p:nvSpPr>
        <p:spPr>
          <a:xfrm>
            <a:off x="339880" y="5685739"/>
            <a:ext cx="2026781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CFB677EA-F93F-4CCA-801F-884D64C3B84C}" type="datetime1">
              <a:rPr lang="ru-RU" smtClean="0"/>
              <a:pPr/>
              <a:t>21.04.2022</a:t>
            </a:fld>
            <a:endParaRPr lang="ru-RU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>
                <a:solidFill>
                  <a:schemeClr val="bg1"/>
                </a:solidFill>
              </a:rPr>
              <a:t>Positive Technologies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4571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444FE31-5399-4C4F-B22C-500FB872C6E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9064771-C72D-4166-955D-44D7161202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642" t="32411"/>
          <a:stretch/>
        </p:blipFill>
        <p:spPr>
          <a:xfrm flipH="1">
            <a:off x="4386801" y="0"/>
            <a:ext cx="7805198" cy="6858000"/>
          </a:xfrm>
          <a:prstGeom prst="rect">
            <a:avLst/>
          </a:prstGeom>
        </p:spPr>
      </p:pic>
      <p:sp>
        <p:nvSpPr>
          <p:cNvPr id="8" name="Текст 2">
            <a:extLst>
              <a:ext uri="{FF2B5EF4-FFF2-40B4-BE49-F238E27FC236}">
                <a16:creationId xmlns:a16="http://schemas.microsoft.com/office/drawing/2014/main" id="{BB7D6603-5FDC-4872-9FEC-8B5E8B7AF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035" y="2124831"/>
            <a:ext cx="5913664" cy="384175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450C0215-BC11-413A-B3A0-DCA3F6BCB3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704" y="383721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00CB3D-3332-4686-956C-3B7050E6998D}"/>
              </a:ext>
            </a:extLst>
          </p:cNvPr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883E4C-6F7F-4E67-A2DB-3250950E907F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0EA3881-3E2B-49A7-AB08-03237B08EC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376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69E785-AF58-489B-A163-117FC16A85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FC30DAE9-F946-4DB4-9C12-948ECF5A2C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035" y="351064"/>
            <a:ext cx="5464629" cy="5598885"/>
          </a:xfrm>
        </p:spPr>
        <p:txBody>
          <a:bodyPr anchor="t">
            <a:normAutofit/>
          </a:bodyPr>
          <a:lstStyle>
            <a:lvl1pPr algn="l">
              <a:defRPr sz="4400" b="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9F0090-2EE5-43E0-A18A-CAB46F3BA1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  <p:sp>
        <p:nvSpPr>
          <p:cNvPr id="7" name="Текст 13">
            <a:extLst>
              <a:ext uri="{FF2B5EF4-FFF2-40B4-BE49-F238E27FC236}">
                <a16:creationId xmlns:a16="http://schemas.microsoft.com/office/drawing/2014/main" id="{4924B48F-BE98-4A97-B53B-128B63519F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647" y="6168548"/>
            <a:ext cx="2426381" cy="4810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</a:lstStyle>
          <a:p>
            <a:pPr lvl="0"/>
            <a:r>
              <a:rPr lang="ru-RU" sz="1600" dirty="0"/>
              <a:t>Имя Фамилия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2953F5-DAA6-4FEF-B2FA-1A2BBBA7401C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361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D9C9434-8532-4BFA-8E38-5E8A8382CB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6" t="30107" r="6556" b="11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AC2355D-62AC-4D0E-8C75-F127970ED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035" y="351064"/>
            <a:ext cx="5464629" cy="5598885"/>
          </a:xfrm>
        </p:spPr>
        <p:txBody>
          <a:bodyPr anchor="t">
            <a:normAutofit/>
          </a:bodyPr>
          <a:lstStyle>
            <a:lvl1pPr algn="l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B1A4E91-733D-4867-82DE-BC0DAA2DFD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  <p:sp>
        <p:nvSpPr>
          <p:cNvPr id="9" name="Текст 13">
            <a:extLst>
              <a:ext uri="{FF2B5EF4-FFF2-40B4-BE49-F238E27FC236}">
                <a16:creationId xmlns:a16="http://schemas.microsoft.com/office/drawing/2014/main" id="{C4F3AFA2-E965-49DD-AF0F-63547C5982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647" y="6168548"/>
            <a:ext cx="2426381" cy="4810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sz="1600" dirty="0"/>
              <a:t>Имя Фамилия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5B2D60-B868-4596-B525-8D54E3939679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731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презентации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671714" y="2647490"/>
            <a:ext cx="9189133" cy="332739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2640265" y="898072"/>
            <a:ext cx="9220582" cy="1724480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Раздел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95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презентаци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17F614F-BD90-45E2-805B-9AEEDEA585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0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3D4E3C-382C-480E-ABBB-5CA7FF9587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747" y="1493446"/>
            <a:ext cx="10988350" cy="5224317"/>
          </a:xfrm>
          <a:prstGeom prst="rect">
            <a:avLst/>
          </a:prstGeom>
        </p:spPr>
      </p:pic>
      <p:sp>
        <p:nvSpPr>
          <p:cNvPr id="5" name="Текст 2">
            <a:extLst>
              <a:ext uri="{FF2B5EF4-FFF2-40B4-BE49-F238E27FC236}">
                <a16:creationId xmlns:a16="http://schemas.microsoft.com/office/drawing/2014/main" id="{3CD4F864-0605-440B-8433-54828F58B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1714" y="2647490"/>
            <a:ext cx="9189133" cy="332739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0EB4C-5C63-43D0-9808-C015EFD60A86}"/>
              </a:ext>
            </a:extLst>
          </p:cNvPr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3D1433-85E0-46FB-8763-62E0FF041802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A16859D7-35EA-4BA7-BB22-7BA87DE080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0265" y="898072"/>
            <a:ext cx="9220582" cy="1724480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Раздел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617613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5" name="Текст 3"/>
          <p:cNvSpPr>
            <a:spLocks noGrp="1"/>
          </p:cNvSpPr>
          <p:nvPr>
            <p:ph type="body" sz="half" idx="14"/>
          </p:nvPr>
        </p:nvSpPr>
        <p:spPr>
          <a:xfrm>
            <a:off x="2682939" y="2605532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2681830" y="2111390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17" name="Текст 3"/>
          <p:cNvSpPr>
            <a:spLocks noGrp="1"/>
          </p:cNvSpPr>
          <p:nvPr>
            <p:ph type="body" sz="half" idx="17"/>
          </p:nvPr>
        </p:nvSpPr>
        <p:spPr>
          <a:xfrm>
            <a:off x="5022914" y="2603263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"/>
          <p:cNvSpPr>
            <a:spLocks noGrp="1"/>
          </p:cNvSpPr>
          <p:nvPr>
            <p:ph type="body" sz="half" idx="18" hasCustomPrompt="1"/>
          </p:nvPr>
        </p:nvSpPr>
        <p:spPr>
          <a:xfrm>
            <a:off x="5021805" y="2109121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9"/>
          </p:nvPr>
        </p:nvSpPr>
        <p:spPr>
          <a:xfrm>
            <a:off x="7362889" y="2603263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0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7361780" y="2109121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1" name="Текст 3"/>
          <p:cNvSpPr>
            <a:spLocks noGrp="1"/>
          </p:cNvSpPr>
          <p:nvPr>
            <p:ph type="body" sz="half" idx="21"/>
          </p:nvPr>
        </p:nvSpPr>
        <p:spPr>
          <a:xfrm>
            <a:off x="2681830" y="4639195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half" idx="22" hasCustomPrompt="1"/>
          </p:nvPr>
        </p:nvSpPr>
        <p:spPr>
          <a:xfrm>
            <a:off x="2680721" y="4145053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half" idx="23"/>
          </p:nvPr>
        </p:nvSpPr>
        <p:spPr>
          <a:xfrm>
            <a:off x="5021805" y="4636926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half" idx="24" hasCustomPrompt="1"/>
          </p:nvPr>
        </p:nvSpPr>
        <p:spPr>
          <a:xfrm>
            <a:off x="5020696" y="4142784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5" name="Текст 3"/>
          <p:cNvSpPr>
            <a:spLocks noGrp="1"/>
          </p:cNvSpPr>
          <p:nvPr>
            <p:ph type="body" sz="half" idx="25"/>
          </p:nvPr>
        </p:nvSpPr>
        <p:spPr>
          <a:xfrm>
            <a:off x="7361780" y="4636926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6" name="Текст 3"/>
          <p:cNvSpPr>
            <a:spLocks noGrp="1"/>
          </p:cNvSpPr>
          <p:nvPr>
            <p:ph type="body" sz="half" idx="26" hasCustomPrompt="1"/>
          </p:nvPr>
        </p:nvSpPr>
        <p:spPr>
          <a:xfrm>
            <a:off x="7360671" y="4142784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29" name="TextBox 28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2561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6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8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4220109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2704" y="441325"/>
            <a:ext cx="10824249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42704" y="1901824"/>
            <a:ext cx="10824249" cy="4048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804400" y="6180985"/>
            <a:ext cx="20448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0221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5" r:id="rId4"/>
    <p:sldLayoutId id="2147483676" r:id="rId5"/>
    <p:sldLayoutId id="2147483668" r:id="rId6"/>
    <p:sldLayoutId id="2147483672" r:id="rId7"/>
    <p:sldLayoutId id="2147483653" r:id="rId8"/>
    <p:sldLayoutId id="2147483654" r:id="rId9"/>
    <p:sldLayoutId id="2147483655" r:id="rId10"/>
    <p:sldLayoutId id="2147483656" r:id="rId11"/>
    <p:sldLayoutId id="2147483664" r:id="rId12"/>
    <p:sldLayoutId id="2147483657" r:id="rId13"/>
    <p:sldLayoutId id="2147483660" r:id="rId14"/>
    <p:sldLayoutId id="2147483658" r:id="rId15"/>
    <p:sldLayoutId id="2147483674" r:id="rId16"/>
    <p:sldLayoutId id="2147483673" r:id="rId17"/>
    <p:sldLayoutId id="2147483678" r:id="rId18"/>
    <p:sldLayoutId id="2147483667" r:id="rId19"/>
    <p:sldLayoutId id="2147483661" r:id="rId20"/>
    <p:sldLayoutId id="2147483662" r:id="rId21"/>
    <p:sldLayoutId id="2147483663" r:id="rId22"/>
    <p:sldLayoutId id="2147483659" r:id="rId23"/>
    <p:sldLayoutId id="2147483666" r:id="rId24"/>
    <p:sldLayoutId id="2147483677" r:id="rId25"/>
    <p:sldLayoutId id="2147483679" r:id="rId2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304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28"/>
        </a:buBlip>
        <a:defRPr lang="ru-RU" sz="16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28"/>
        </a:buBlip>
        <a:defRPr lang="ru-RU" sz="14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28"/>
        </a:buBlip>
        <a:defRPr lang="ru-RU" sz="12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28"/>
        </a:buBlip>
        <a:defRPr lang="ru-RU" sz="11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28"/>
        </a:buBlip>
        <a:defRPr lang="ru-RU" sz="11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79" userDrawn="1">
          <p15:clr>
            <a:srgbClr val="F26B43"/>
          </p15:clr>
        </p15:guide>
        <p15:guide id="2" pos="3228" userDrawn="1">
          <p15:clr>
            <a:srgbClr val="F26B43"/>
          </p15:clr>
        </p15:guide>
        <p15:guide id="3" pos="4452" userDrawn="1">
          <p15:clr>
            <a:srgbClr val="F26B43"/>
          </p15:clr>
        </p15:guide>
        <p15:guide id="4" pos="2978" userDrawn="1">
          <p15:clr>
            <a:srgbClr val="F26B43"/>
          </p15:clr>
        </p15:guide>
        <p15:guide id="5" pos="1753" userDrawn="1">
          <p15:clr>
            <a:srgbClr val="F26B43"/>
          </p15:clr>
        </p15:guide>
        <p15:guide id="6" pos="1504" userDrawn="1">
          <p15:clr>
            <a:srgbClr val="F26B43"/>
          </p15:clr>
        </p15:guide>
        <p15:guide id="7" pos="7401" userDrawn="1">
          <p15:clr>
            <a:srgbClr val="F26B43"/>
          </p15:clr>
        </p15:guide>
        <p15:guide id="8" pos="6176" userDrawn="1">
          <p15:clr>
            <a:srgbClr val="F26B43"/>
          </p15:clr>
        </p15:guide>
        <p15:guide id="9" pos="5927" userDrawn="1">
          <p15:clr>
            <a:srgbClr val="F26B43"/>
          </p15:clr>
        </p15:guide>
        <p15:guide id="10" pos="4702" userDrawn="1">
          <p15:clr>
            <a:srgbClr val="F26B43"/>
          </p15:clr>
        </p15:guide>
        <p15:guide id="11" orient="horz" pos="1003" userDrawn="1">
          <p15:clr>
            <a:srgbClr val="F26B43"/>
          </p15:clr>
        </p15:guide>
        <p15:guide id="12" orient="horz" pos="3748" userDrawn="1">
          <p15:clr>
            <a:srgbClr val="F26B43"/>
          </p15:clr>
        </p15:guide>
        <p15:guide id="13" orient="horz" pos="278" userDrawn="1">
          <p15:clr>
            <a:srgbClr val="F26B43"/>
          </p15:clr>
        </p15:guide>
        <p15:guide id="14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38035" y="2373329"/>
            <a:ext cx="5913664" cy="3593251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TT Hoves" panose="02000503030000020004" pitchFamily="2" charset="-52"/>
              </a:rPr>
              <a:t>Тема </a:t>
            </a:r>
            <a:r>
              <a:rPr lang="ru-RU" sz="3600" dirty="0" smtClean="0">
                <a:latin typeface="TT Hoves" panose="02000503030000020004" pitchFamily="2" charset="-52"/>
              </a:rPr>
              <a:t>1</a:t>
            </a:r>
            <a:r>
              <a:rPr lang="ru-RU" sz="3600" dirty="0">
                <a:latin typeface="TT Hoves" panose="02000503030000020004" pitchFamily="2" charset="-52"/>
              </a:rPr>
              <a:t>. Основы </a:t>
            </a:r>
            <a:r>
              <a:rPr lang="en-US" sz="3600" dirty="0" smtClean="0">
                <a:latin typeface="TT Hoves" panose="02000503030000020004" pitchFamily="2" charset="-52"/>
              </a:rPr>
              <a:t>Linux</a:t>
            </a:r>
            <a:r>
              <a:rPr lang="ru-RU" sz="3600" dirty="0">
                <a:latin typeface="TT Hoves" panose="02000503030000020004" pitchFamily="2" charset="-52"/>
              </a:rPr>
              <a:t> </a:t>
            </a:r>
            <a:r>
              <a:rPr lang="ru-RU" sz="3600" dirty="0" smtClean="0">
                <a:latin typeface="TT Hoves" panose="02000503030000020004" pitchFamily="2" charset="-52"/>
              </a:rPr>
              <a:t>Дистрибутивы </a:t>
            </a:r>
            <a:r>
              <a:rPr lang="en-US" sz="3600" dirty="0">
                <a:latin typeface="TT Hoves" panose="02000503030000020004" pitchFamily="2" charset="-52"/>
              </a:rPr>
              <a:t>OS Linux</a:t>
            </a:r>
            <a:endParaRPr lang="ru-RU" sz="3600" dirty="0">
              <a:latin typeface="TT Hoves" panose="02000503030000020004" pitchFamily="2" charset="-52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OS</a:t>
            </a:r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Linux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19373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/>
          <p:cNvSpPr>
            <a:spLocks noGrp="1"/>
          </p:cNvSpPr>
          <p:nvPr>
            <p:ph type="ctrTitle"/>
          </p:nvPr>
        </p:nvSpPr>
        <p:spPr>
          <a:xfrm>
            <a:off x="484539" y="351064"/>
            <a:ext cx="5318125" cy="5598885"/>
          </a:xfrm>
        </p:spPr>
        <p:txBody>
          <a:bodyPr/>
          <a:lstStyle/>
          <a:p>
            <a:r>
              <a:rPr lang="en-US" dirty="0" smtClean="0"/>
              <a:t>Fedora</a:t>
            </a:r>
            <a:r>
              <a:rPr lang="ru-RU" dirty="0" smtClean="0"/>
              <a:t>?</a:t>
            </a:r>
            <a:endParaRPr lang="ru-RU" dirty="0"/>
          </a:p>
        </p:txBody>
      </p:sp>
      <p:sp>
        <p:nvSpPr>
          <p:cNvPr id="8" name="Объект 3"/>
          <p:cNvSpPr>
            <a:spLocks noGrp="1"/>
          </p:cNvSpPr>
          <p:nvPr>
            <p:ph type="body" sz="quarter" idx="10"/>
          </p:nvPr>
        </p:nvSpPr>
        <p:spPr>
          <a:xfrm>
            <a:off x="484539" y="1220045"/>
            <a:ext cx="11203156" cy="106094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ru-RU" sz="1600" dirty="0" smtClean="0"/>
              <a:t> Операционную </a:t>
            </a:r>
            <a:r>
              <a:rPr lang="ru-RU" sz="1600" dirty="0"/>
              <a:t>систему (Дистрибутив) </a:t>
            </a:r>
            <a:r>
              <a:rPr lang="ru-RU" sz="1600" dirty="0" err="1"/>
              <a:t>Fedora</a:t>
            </a:r>
            <a:r>
              <a:rPr lang="ru-RU" sz="1600" dirty="0"/>
              <a:t> называют самым передовым дистрибутивом Linux, потому что она постоянно развивается с последним программным обеспечением, обновлениями драйверов и функциями Linux.</a:t>
            </a:r>
          </a:p>
          <a:p>
            <a:endParaRPr lang="ru-RU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F867291-7707-4C9E-84EB-FA37F326F20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47300" y="6181725"/>
            <a:ext cx="2044700" cy="365125"/>
          </a:xfrm>
        </p:spPr>
        <p:txBody>
          <a:bodyPr/>
          <a:lstStyle/>
          <a:p>
            <a:fld id="{3B5CA0C3-2E3F-4C16-8F43-1643E3AA67E7}" type="slidenum">
              <a:rPr lang="ru-RU" smtClean="0"/>
              <a:t>10</a:t>
            </a:fld>
            <a:endParaRPr lang="ru-RU"/>
          </a:p>
        </p:txBody>
      </p:sp>
      <p:pic>
        <p:nvPicPr>
          <p:cNvPr id="10" name="Объект 6"/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484539" y="2550988"/>
            <a:ext cx="5318125" cy="312896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400" y="2550988"/>
            <a:ext cx="5566295" cy="312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9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F867291-7707-4C9E-84EB-FA37F326F20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47300" y="6181725"/>
            <a:ext cx="2044700" cy="365125"/>
          </a:xfrm>
        </p:spPr>
        <p:txBody>
          <a:bodyPr/>
          <a:lstStyle/>
          <a:p>
            <a:fld id="{3B5CA0C3-2E3F-4C16-8F43-1643E3AA67E7}" type="slidenum">
              <a:rPr lang="ru-RU" smtClean="0"/>
              <a:t>11</a:t>
            </a:fld>
            <a:endParaRPr lang="ru-RU"/>
          </a:p>
        </p:txBody>
      </p:sp>
      <p:pic>
        <p:nvPicPr>
          <p:cNvPr id="10" name="Объект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029" y="1586114"/>
            <a:ext cx="6207574" cy="4027286"/>
          </a:xfrm>
          <a:prstGeom prst="rect">
            <a:avLst/>
          </a:prstGeom>
        </p:spPr>
      </p:pic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2785802" y="414618"/>
            <a:ext cx="6757989" cy="885631"/>
          </a:xfrm>
        </p:spPr>
        <p:txBody>
          <a:bodyPr>
            <a:noAutofit/>
          </a:bodyPr>
          <a:lstStyle/>
          <a:p>
            <a:r>
              <a:rPr lang="ru-RU" sz="4400" dirty="0" smtClean="0"/>
              <a:t>В продолжение о </a:t>
            </a:r>
            <a:r>
              <a:rPr lang="en-US" sz="4400" dirty="0" smtClean="0"/>
              <a:t>Fedora</a:t>
            </a:r>
            <a:endParaRPr lang="ru-RU" sz="4400" dirty="0"/>
          </a:p>
        </p:txBody>
      </p:sp>
      <p:sp>
        <p:nvSpPr>
          <p:cNvPr id="12" name="Объект 3"/>
          <p:cNvSpPr txBox="1">
            <a:spLocks/>
          </p:cNvSpPr>
          <p:nvPr/>
        </p:nvSpPr>
        <p:spPr>
          <a:xfrm>
            <a:off x="123305" y="2368693"/>
            <a:ext cx="5324995" cy="24621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v"/>
            </a:pPr>
            <a:r>
              <a:rPr lang="ru-RU" sz="1400" dirty="0" smtClean="0"/>
              <a:t>Это способствует тому, что вы можете уверенно использовать </a:t>
            </a:r>
            <a:r>
              <a:rPr lang="ru-RU" sz="1400" dirty="0" err="1" smtClean="0"/>
              <a:t>Fedora</a:t>
            </a:r>
            <a:r>
              <a:rPr lang="ru-RU" sz="1400" dirty="0" smtClean="0"/>
              <a:t>, как только установка будет завершена - она ​​поставляется с последним стабильным ядром и всеми его преимуществами.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ru-RU" sz="1400" dirty="0" err="1" smtClean="0"/>
              <a:t>Fedora</a:t>
            </a:r>
            <a:r>
              <a:rPr lang="ru-RU" sz="1400" dirty="0" smtClean="0"/>
              <a:t> поддерживается сообществом </a:t>
            </a:r>
            <a:r>
              <a:rPr lang="ru-RU" sz="1400" dirty="0" err="1" smtClean="0"/>
              <a:t>Red</a:t>
            </a:r>
            <a:r>
              <a:rPr lang="ru-RU" sz="1400" dirty="0" smtClean="0"/>
              <a:t> </a:t>
            </a:r>
            <a:r>
              <a:rPr lang="ru-RU" sz="1400" dirty="0" err="1" smtClean="0"/>
              <a:t>Hat</a:t>
            </a:r>
            <a:r>
              <a:rPr lang="ru-RU" sz="1400" dirty="0" smtClean="0"/>
              <a:t>, поэтому ее пользователи пользуются преимуществами получения поддержки от сообщества </a:t>
            </a:r>
            <a:r>
              <a:rPr lang="ru-RU" sz="1400" dirty="0" err="1" smtClean="0"/>
              <a:t>Red</a:t>
            </a:r>
            <a:r>
              <a:rPr lang="ru-RU" sz="1400" dirty="0" smtClean="0"/>
              <a:t> </a:t>
            </a:r>
            <a:r>
              <a:rPr lang="ru-RU" sz="1400" dirty="0" err="1" smtClean="0"/>
              <a:t>Hat</a:t>
            </a:r>
            <a:r>
              <a:rPr lang="ru-RU" sz="1400" dirty="0" smtClean="0"/>
              <a:t>, которая включает в себя коммерческую поддержку и постоянные обновления безопасности</a:t>
            </a:r>
          </a:p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48230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Объект 3"/>
          <p:cNvSpPr>
            <a:spLocks noGrp="1"/>
          </p:cNvSpPr>
          <p:nvPr>
            <p:ph type="body" idx="1"/>
          </p:nvPr>
        </p:nvSpPr>
        <p:spPr>
          <a:xfrm>
            <a:off x="647700" y="1102856"/>
            <a:ext cx="9982200" cy="92971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sz="1600" dirty="0"/>
              <a:t>О</a:t>
            </a:r>
            <a:r>
              <a:rPr lang="ru-RU" sz="1600" dirty="0" smtClean="0"/>
              <a:t>дин </a:t>
            </a:r>
            <a:r>
              <a:rPr lang="ru-RU" sz="1600" dirty="0"/>
              <a:t>из дистрибутивов операционной системы на базе ядра Linux. Является бесплатным аналогом коммерческого </a:t>
            </a:r>
            <a:r>
              <a:rPr lang="ru-RU" sz="1600" dirty="0" err="1"/>
              <a:t>Red</a:t>
            </a:r>
            <a:r>
              <a:rPr lang="ru-RU" sz="1600" dirty="0"/>
              <a:t> </a:t>
            </a:r>
            <a:r>
              <a:rPr lang="ru-RU" sz="1600" dirty="0" err="1"/>
              <a:t>Hat</a:t>
            </a:r>
            <a:r>
              <a:rPr lang="ru-RU" sz="1600" dirty="0"/>
              <a:t>. Собственно, бесплатность и надежность последнего составляют основные преимущества </a:t>
            </a:r>
            <a:r>
              <a:rPr lang="ru-RU" sz="1600" dirty="0" err="1"/>
              <a:t>CentOS</a:t>
            </a:r>
            <a:r>
              <a:rPr lang="ru-RU" sz="1600" dirty="0"/>
              <a:t>.</a:t>
            </a:r>
            <a:endParaRPr lang="ru-RU" sz="1600" b="1" dirty="0"/>
          </a:p>
        </p:txBody>
      </p:sp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4495609" y="337681"/>
            <a:ext cx="2286382" cy="889000"/>
          </a:xfrm>
        </p:spPr>
        <p:txBody>
          <a:bodyPr>
            <a:noAutofit/>
          </a:bodyPr>
          <a:lstStyle/>
          <a:p>
            <a:r>
              <a:rPr lang="en-US" sz="4400" dirty="0" smtClean="0"/>
              <a:t>CentOS</a:t>
            </a:r>
            <a:endParaRPr lang="ru-RU" sz="4400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F867291-7707-4C9E-84EB-FA37F326F20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47300" y="6181725"/>
            <a:ext cx="2044700" cy="365125"/>
          </a:xfrm>
        </p:spPr>
        <p:txBody>
          <a:bodyPr/>
          <a:lstStyle/>
          <a:p>
            <a:fld id="{3B5CA0C3-2E3F-4C16-8F43-1643E3AA67E7}" type="slidenum">
              <a:rPr lang="ru-RU" smtClean="0"/>
              <a:t>12</a:t>
            </a:fld>
            <a:endParaRPr lang="ru-RU"/>
          </a:p>
        </p:txBody>
      </p:sp>
      <p:pic>
        <p:nvPicPr>
          <p:cNvPr id="11" name="Объект 6"/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647700" y="2035175"/>
            <a:ext cx="11214100" cy="382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0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F867291-7707-4C9E-84EB-FA37F326F20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47300" y="6181725"/>
            <a:ext cx="2044700" cy="365125"/>
          </a:xfrm>
        </p:spPr>
        <p:txBody>
          <a:bodyPr/>
          <a:lstStyle/>
          <a:p>
            <a:fld id="{3B5CA0C3-2E3F-4C16-8F43-1643E3AA67E7}" type="slidenum">
              <a:rPr lang="ru-RU" smtClean="0"/>
              <a:t>13</a:t>
            </a:fld>
            <a:endParaRPr lang="ru-RU"/>
          </a:p>
        </p:txBody>
      </p:sp>
      <p:pic>
        <p:nvPicPr>
          <p:cNvPr id="10" name="Объект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99" y="2228567"/>
            <a:ext cx="11303000" cy="3857625"/>
          </a:xfrm>
          <a:prstGeom prst="rect">
            <a:avLst/>
          </a:prstGeom>
        </p:spPr>
      </p:pic>
      <p:sp>
        <p:nvSpPr>
          <p:cNvPr id="11" name="Объект 3"/>
          <p:cNvSpPr txBox="1">
            <a:spLocks/>
          </p:cNvSpPr>
          <p:nvPr/>
        </p:nvSpPr>
        <p:spPr>
          <a:xfrm>
            <a:off x="662365" y="1436791"/>
            <a:ext cx="10867269" cy="69624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v"/>
            </a:pPr>
            <a:r>
              <a:rPr lang="ru-RU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ru-RU" dirty="0" err="1" smtClean="0"/>
              <a:t>Centos</a:t>
            </a:r>
            <a:r>
              <a:rPr lang="ru-RU" dirty="0" smtClean="0"/>
              <a:t> часто отмечается как очень надёжное решение для серверов. В состав дистрибутива входит хорошо проверенное и устойчивое ядро </a:t>
            </a:r>
            <a:r>
              <a:rPr lang="ru-RU" dirty="0" err="1" smtClean="0"/>
              <a:t>Linux</a:t>
            </a:r>
            <a:r>
              <a:rPr lang="ru-RU" dirty="0" smtClean="0"/>
              <a:t> и пакеты программ.</a:t>
            </a:r>
            <a:endParaRPr lang="ru-RU" dirty="0"/>
          </a:p>
        </p:txBody>
      </p:sp>
      <p:sp>
        <p:nvSpPr>
          <p:cNvPr id="12" name="Заголовок 1"/>
          <p:cNvSpPr>
            <a:spLocks noGrp="1"/>
          </p:cNvSpPr>
          <p:nvPr>
            <p:ph type="title"/>
          </p:nvPr>
        </p:nvSpPr>
        <p:spPr>
          <a:xfrm>
            <a:off x="3516773" y="481474"/>
            <a:ext cx="4928727" cy="764253"/>
          </a:xfrm>
        </p:spPr>
        <p:txBody>
          <a:bodyPr>
            <a:normAutofit fontScale="90000"/>
          </a:bodyPr>
          <a:lstStyle/>
          <a:p>
            <a:r>
              <a:rPr lang="ru-RU" sz="4400" dirty="0" smtClean="0"/>
              <a:t> </a:t>
            </a:r>
            <a:r>
              <a:rPr lang="en-US" sz="4400" dirty="0" smtClean="0"/>
              <a:t>CentOS</a:t>
            </a:r>
            <a:r>
              <a:rPr lang="ru-RU" sz="4400" dirty="0" smtClean="0"/>
              <a:t>, что это?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108831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4114605" y="435445"/>
            <a:ext cx="2679896" cy="759279"/>
          </a:xfrm>
        </p:spPr>
        <p:txBody>
          <a:bodyPr>
            <a:noAutofit/>
          </a:bodyPr>
          <a:lstStyle/>
          <a:p>
            <a:r>
              <a:rPr lang="en-US" sz="4400" dirty="0" smtClean="0"/>
              <a:t>Kali Linux</a:t>
            </a:r>
            <a:endParaRPr lang="ru-RU" sz="4400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F867291-7707-4C9E-84EB-FA37F326F20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47300" y="6181725"/>
            <a:ext cx="2044700" cy="365125"/>
          </a:xfrm>
        </p:spPr>
        <p:txBody>
          <a:bodyPr/>
          <a:lstStyle/>
          <a:p>
            <a:fld id="{3B5CA0C3-2E3F-4C16-8F43-1643E3AA67E7}" type="slidenum">
              <a:rPr lang="ru-RU" smtClean="0"/>
              <a:t>14</a:t>
            </a:fld>
            <a:endParaRPr lang="ru-RU"/>
          </a:p>
        </p:txBody>
      </p:sp>
      <p:sp>
        <p:nvSpPr>
          <p:cNvPr id="12" name="Объект 3"/>
          <p:cNvSpPr txBox="1">
            <a:spLocks/>
          </p:cNvSpPr>
          <p:nvPr/>
        </p:nvSpPr>
        <p:spPr>
          <a:xfrm>
            <a:off x="177604" y="2552701"/>
            <a:ext cx="3937001" cy="28448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ru-RU" dirty="0" err="1" smtClean="0"/>
              <a:t>Kali</a:t>
            </a:r>
            <a:r>
              <a:rPr lang="ru-RU" dirty="0" smtClean="0"/>
              <a:t> </a:t>
            </a:r>
            <a:r>
              <a:rPr lang="ru-RU" dirty="0" err="1" smtClean="0"/>
              <a:t>Linux</a:t>
            </a:r>
            <a:r>
              <a:rPr lang="ru-RU" dirty="0" smtClean="0"/>
              <a:t>  - это не </a:t>
            </a:r>
            <a:r>
              <a:rPr lang="ru-RU" dirty="0" err="1" smtClean="0"/>
              <a:t>Linux</a:t>
            </a:r>
            <a:r>
              <a:rPr lang="ru-RU" dirty="0" smtClean="0"/>
              <a:t> для начинающих, а мощное оружие хакера, или того, кто с этими хакерами борется. </a:t>
            </a:r>
            <a:r>
              <a:rPr lang="ru-RU" dirty="0" err="1" smtClean="0"/>
              <a:t>Kali</a:t>
            </a:r>
            <a:r>
              <a:rPr lang="ru-RU" dirty="0" smtClean="0"/>
              <a:t> </a:t>
            </a:r>
            <a:r>
              <a:rPr lang="ru-RU" dirty="0" err="1" smtClean="0"/>
              <a:t>Linux</a:t>
            </a:r>
            <a:r>
              <a:rPr lang="ru-RU" dirty="0" smtClean="0"/>
              <a:t> является супер дистрибутивом для проведения тестирования на проникновение и аудита безопасности.</a:t>
            </a:r>
            <a:endParaRPr lang="ru-RU" dirty="0"/>
          </a:p>
        </p:txBody>
      </p:sp>
      <p:pic>
        <p:nvPicPr>
          <p:cNvPr id="13" name="Объект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759" y="1559849"/>
            <a:ext cx="7040441" cy="462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9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0"/>
          </p:nvPr>
        </p:nvSpPr>
        <p:spPr>
          <a:xfrm>
            <a:off x="333647" y="6168548"/>
            <a:ext cx="2777853" cy="48101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Positive Technologies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F867291-7707-4C9E-84EB-FA37F326F20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47300" y="6181725"/>
            <a:ext cx="2044700" cy="365125"/>
          </a:xfrm>
        </p:spPr>
        <p:txBody>
          <a:bodyPr/>
          <a:lstStyle/>
          <a:p>
            <a:fld id="{3B5CA0C3-2E3F-4C16-8F43-1643E3AA67E7}" type="slidenum">
              <a:rPr lang="ru-RU" smtClean="0"/>
              <a:t>15</a:t>
            </a:fld>
            <a:endParaRPr lang="ru-RU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393701" y="444500"/>
            <a:ext cx="5194299" cy="1854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Один из многих инструментов </a:t>
            </a: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Kali – </a:t>
            </a:r>
            <a:r>
              <a:rPr lang="ru-RU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это </a:t>
            </a:r>
            <a:r>
              <a:rPr lang="ru-RU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BruteSpray</a:t>
            </a:r>
            <a:endParaRPr lang="ru-RU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2" name="Объект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444500"/>
            <a:ext cx="5378450" cy="5724048"/>
          </a:xfrm>
          <a:prstGeom prst="rect">
            <a:avLst/>
          </a:prstGeom>
        </p:spPr>
      </p:pic>
      <p:sp>
        <p:nvSpPr>
          <p:cNvPr id="15" name="Объект 5"/>
          <p:cNvSpPr txBox="1">
            <a:spLocks/>
          </p:cNvSpPr>
          <p:nvPr/>
        </p:nvSpPr>
        <p:spPr>
          <a:xfrm>
            <a:off x="333647" y="2879653"/>
            <a:ext cx="5165677" cy="537833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v"/>
            </a:pPr>
            <a:r>
              <a:rPr lang="ru-RU" sz="1400" dirty="0" err="1" smtClean="0">
                <a:solidFill>
                  <a:schemeClr val="bg1"/>
                </a:solidFill>
              </a:rPr>
              <a:t>BruteSpray</a:t>
            </a:r>
            <a:r>
              <a:rPr lang="ru-RU" sz="1400" dirty="0" smtClean="0">
                <a:solidFill>
                  <a:schemeClr val="bg1"/>
                </a:solidFill>
              </a:rPr>
              <a:t> - это скрипт, написанный на </a:t>
            </a:r>
            <a:r>
              <a:rPr lang="ru-RU" sz="1400" dirty="0" err="1" smtClean="0">
                <a:solidFill>
                  <a:schemeClr val="bg1"/>
                </a:solidFill>
              </a:rPr>
              <a:t>Python</a:t>
            </a:r>
            <a:r>
              <a:rPr lang="ru-RU" sz="1400" dirty="0" smtClean="0">
                <a:solidFill>
                  <a:schemeClr val="bg1"/>
                </a:solidFill>
              </a:rPr>
              <a:t>, который отвечает за поиск хостов и открытых портов с помощью программного обеспечения </a:t>
            </a:r>
            <a:r>
              <a:rPr lang="ru-RU" sz="1400" dirty="0" err="1" smtClean="0">
                <a:solidFill>
                  <a:schemeClr val="bg1"/>
                </a:solidFill>
              </a:rPr>
              <a:t>Nmap</a:t>
            </a:r>
            <a:r>
              <a:rPr lang="ru-RU" sz="1400" dirty="0" smtClean="0">
                <a:solidFill>
                  <a:schemeClr val="bg1"/>
                </a:solidFill>
              </a:rPr>
              <a:t> для </a:t>
            </a:r>
            <a:r>
              <a:rPr lang="ru-RU" sz="1400" dirty="0" err="1" smtClean="0">
                <a:solidFill>
                  <a:schemeClr val="bg1"/>
                </a:solidFill>
              </a:rPr>
              <a:t>Linux</a:t>
            </a:r>
            <a:r>
              <a:rPr lang="ru-RU" sz="1400" dirty="0" smtClean="0">
                <a:solidFill>
                  <a:schemeClr val="bg1"/>
                </a:solidFill>
              </a:rPr>
              <a:t>, автоматически обеспечивая вывод GNMAP или XML, чтобы впоследствии атаковать сервисы, обнаруженные на разных хостах с помощью программного обеспечения </a:t>
            </a:r>
            <a:r>
              <a:rPr lang="ru-RU" sz="1400" dirty="0" err="1" smtClean="0">
                <a:solidFill>
                  <a:schemeClr val="bg1"/>
                </a:solidFill>
              </a:rPr>
              <a:t>Medusa</a:t>
            </a:r>
            <a:r>
              <a:rPr lang="ru-RU" sz="1400" dirty="0" smtClean="0">
                <a:solidFill>
                  <a:schemeClr val="bg1"/>
                </a:solidFill>
              </a:rPr>
              <a:t>. Эта последняя программа отвечает за выполнение грубой силы, то есть за попытку ввести такие службы, как SSH или FTP, среди многих других протоколов. Этот скрипт ищет не только хосты, если у нас открыты «стандартные» порты, но и нестандартные порты, используя типичный -</a:t>
            </a:r>
            <a:r>
              <a:rPr lang="ru-RU" sz="1400" dirty="0" err="1" smtClean="0">
                <a:solidFill>
                  <a:schemeClr val="bg1"/>
                </a:solidFill>
              </a:rPr>
              <a:t>sV</a:t>
            </a:r>
            <a:r>
              <a:rPr lang="ru-RU" sz="1400" dirty="0" smtClean="0">
                <a:solidFill>
                  <a:schemeClr val="bg1"/>
                </a:solidFill>
              </a:rPr>
              <a:t> в </a:t>
            </a:r>
            <a:r>
              <a:rPr lang="ru-RU" sz="1400" dirty="0" err="1" smtClean="0">
                <a:solidFill>
                  <a:schemeClr val="bg1"/>
                </a:solidFill>
              </a:rPr>
              <a:t>Nmap</a:t>
            </a:r>
            <a:r>
              <a:rPr lang="ru-RU" sz="1400" dirty="0" smtClean="0">
                <a:solidFill>
                  <a:schemeClr val="bg1"/>
                </a:solidFill>
              </a:rPr>
              <a:t>.</a:t>
            </a:r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24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/>
          <p:cNvSpPr>
            <a:spLocks noGrp="1"/>
          </p:cNvSpPr>
          <p:nvPr>
            <p:ph type="ctrTitle"/>
          </p:nvPr>
        </p:nvSpPr>
        <p:spPr>
          <a:xfrm>
            <a:off x="4275035" y="401865"/>
            <a:ext cx="5464629" cy="715735"/>
          </a:xfrm>
        </p:spPr>
        <p:txBody>
          <a:bodyPr/>
          <a:lstStyle/>
          <a:p>
            <a:r>
              <a:rPr lang="en-US" dirty="0" smtClean="0"/>
              <a:t>Parrot Linux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0"/>
          </p:nvPr>
        </p:nvSpPr>
        <p:spPr>
          <a:xfrm>
            <a:off x="333647" y="6181725"/>
            <a:ext cx="2426381" cy="467836"/>
          </a:xfrm>
        </p:spPr>
        <p:txBody>
          <a:bodyPr>
            <a:normAutofit fontScale="85000" lnSpcReduction="10000"/>
          </a:bodyPr>
          <a:lstStyle/>
          <a:p>
            <a:r>
              <a:rPr lang="en-US" sz="1900" dirty="0"/>
              <a:t>Positive Technologies</a:t>
            </a:r>
            <a:endParaRPr lang="ru-RU" sz="1900" dirty="0"/>
          </a:p>
          <a:p>
            <a:endParaRPr lang="ru-RU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F867291-7707-4C9E-84EB-FA37F326F20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47300" y="6181725"/>
            <a:ext cx="2044700" cy="365125"/>
          </a:xfrm>
        </p:spPr>
        <p:txBody>
          <a:bodyPr/>
          <a:lstStyle/>
          <a:p>
            <a:fld id="{3B5CA0C3-2E3F-4C16-8F43-1643E3AA67E7}" type="slidenum">
              <a:rPr lang="ru-RU" smtClean="0"/>
              <a:t>16</a:t>
            </a:fld>
            <a:endParaRPr lang="ru-RU"/>
          </a:p>
        </p:txBody>
      </p:sp>
      <p:pic>
        <p:nvPicPr>
          <p:cNvPr id="10" name="Объект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213" y="1332359"/>
            <a:ext cx="7671687" cy="4368800"/>
          </a:xfrm>
          <a:prstGeom prst="rect">
            <a:avLst/>
          </a:prstGeom>
        </p:spPr>
      </p:pic>
      <p:sp>
        <p:nvSpPr>
          <p:cNvPr id="11" name="Объект 3"/>
          <p:cNvSpPr txBox="1">
            <a:spLocks/>
          </p:cNvSpPr>
          <p:nvPr/>
        </p:nvSpPr>
        <p:spPr>
          <a:xfrm>
            <a:off x="101600" y="1566833"/>
            <a:ext cx="3859913" cy="479745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ru-RU" dirty="0" err="1" smtClean="0"/>
              <a:t>Parrot</a:t>
            </a:r>
            <a:r>
              <a:rPr lang="ru-RU" dirty="0" smtClean="0"/>
              <a:t> </a:t>
            </a:r>
            <a:r>
              <a:rPr lang="ru-RU" dirty="0" err="1" smtClean="0"/>
              <a:t>Security</a:t>
            </a:r>
            <a:r>
              <a:rPr lang="ru-RU" dirty="0" smtClean="0"/>
              <a:t> OS (или </a:t>
            </a:r>
            <a:r>
              <a:rPr lang="ru-RU" dirty="0" err="1" smtClean="0"/>
              <a:t>ParrotSec</a:t>
            </a:r>
            <a:r>
              <a:rPr lang="ru-RU" dirty="0" smtClean="0"/>
              <a:t>) —дистрибутив </a:t>
            </a:r>
            <a:r>
              <a:rPr lang="ru-RU" dirty="0" err="1" smtClean="0"/>
              <a:t>Linux</a:t>
            </a:r>
            <a:r>
              <a:rPr lang="ru-RU" dirty="0" smtClean="0"/>
              <a:t>, основан на </a:t>
            </a:r>
            <a:r>
              <a:rPr lang="ru-RU" dirty="0" err="1" smtClean="0"/>
              <a:t>Debian</a:t>
            </a:r>
            <a:r>
              <a:rPr lang="ru-RU" dirty="0" smtClean="0"/>
              <a:t> с упором на компьютерную безопасность. Предназначен для тестирования системы на проникновение, оценки уязвимостей и ликвидации их последствий, компьютерной криминалистики и анонимного просмотра веб-страниц. Разработан командой </a:t>
            </a:r>
            <a:r>
              <a:rPr lang="ru-RU" dirty="0" err="1" smtClean="0"/>
              <a:t>Frozenbox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930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F867291-7707-4C9E-84EB-FA37F326F20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47300" y="6181725"/>
            <a:ext cx="2044700" cy="365125"/>
          </a:xfrm>
        </p:spPr>
        <p:txBody>
          <a:bodyPr/>
          <a:lstStyle/>
          <a:p>
            <a:fld id="{3B5CA0C3-2E3F-4C16-8F43-1643E3AA67E7}" type="slidenum">
              <a:rPr lang="ru-RU" smtClean="0"/>
              <a:t>17</a:t>
            </a:fld>
            <a:endParaRPr lang="ru-RU"/>
          </a:p>
        </p:txBody>
      </p:sp>
      <p:sp>
        <p:nvSpPr>
          <p:cNvPr id="10" name="Заголовок 1"/>
          <p:cNvSpPr>
            <a:spLocks noGrp="1"/>
          </p:cNvSpPr>
          <p:nvPr>
            <p:ph type="title"/>
          </p:nvPr>
        </p:nvSpPr>
        <p:spPr>
          <a:xfrm>
            <a:off x="101600" y="306782"/>
            <a:ext cx="11366500" cy="685601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ru-RU" sz="4400" dirty="0" smtClean="0"/>
              <a:t>Как пример использование </a:t>
            </a:r>
            <a:r>
              <a:rPr lang="en-US" sz="4400" dirty="0" smtClean="0"/>
              <a:t>Parrot Linux </a:t>
            </a:r>
            <a:r>
              <a:rPr lang="ru-RU" sz="4400" dirty="0" smtClean="0"/>
              <a:t>в качестве мониторинга уязвимостей утилитой</a:t>
            </a:r>
            <a:r>
              <a:rPr lang="en-US" sz="4400" dirty="0" smtClean="0"/>
              <a:t> “</a:t>
            </a:r>
            <a:r>
              <a:rPr lang="en-US" sz="4400" dirty="0" err="1" smtClean="0"/>
              <a:t>Rtpflood</a:t>
            </a:r>
            <a:r>
              <a:rPr lang="en-US" sz="4400" dirty="0" smtClean="0"/>
              <a:t>”</a:t>
            </a:r>
            <a:r>
              <a:rPr lang="ru-RU" sz="4400" dirty="0" smtClean="0"/>
              <a:t> </a:t>
            </a:r>
            <a:endParaRPr lang="ru-RU" sz="4400" dirty="0"/>
          </a:p>
        </p:txBody>
      </p:sp>
      <p:sp>
        <p:nvSpPr>
          <p:cNvPr id="12" name="Объект 3"/>
          <p:cNvSpPr txBox="1">
            <a:spLocks/>
          </p:cNvSpPr>
          <p:nvPr/>
        </p:nvSpPr>
        <p:spPr>
          <a:xfrm>
            <a:off x="304785" y="2954534"/>
            <a:ext cx="4495800" cy="2761856"/>
          </a:xfrm>
          <a:prstGeom prst="rect">
            <a:avLst/>
          </a:prstGeom>
        </p:spPr>
        <p:txBody>
          <a:bodyPr/>
          <a:lstStyle>
            <a:lvl1pPr marL="2286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v"/>
            </a:pPr>
            <a:r>
              <a:rPr lang="ru-RU" dirty="0" smtClean="0"/>
              <a:t>простой, но в то же время мощный инструмент для перебора корпоративной директории </a:t>
            </a:r>
            <a:r>
              <a:rPr lang="ru-RU" dirty="0" err="1" smtClean="0"/>
              <a:t>VoIP</a:t>
            </a:r>
            <a:r>
              <a:rPr lang="ru-RU" dirty="0" smtClean="0"/>
              <a:t>, который имитирует поведение IP телефона чтобы загрузить имя и расширенные записи, которые данный телефон может отобразить на своём экране.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ru-RU" dirty="0" smtClean="0"/>
              <a:t>Сканер уязвимостей виртуальной телефонной станции</a:t>
            </a:r>
          </a:p>
          <a:p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  <p:pic>
        <p:nvPicPr>
          <p:cNvPr id="13" name="Объект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785" y="2489200"/>
            <a:ext cx="6362715" cy="369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2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F867291-7707-4C9E-84EB-FA37F326F20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47300" y="6181725"/>
            <a:ext cx="2044700" cy="365125"/>
          </a:xfrm>
        </p:spPr>
        <p:txBody>
          <a:bodyPr/>
          <a:lstStyle/>
          <a:p>
            <a:fld id="{3B5CA0C3-2E3F-4C16-8F43-1643E3AA67E7}" type="slidenum">
              <a:rPr lang="ru-RU" smtClean="0"/>
              <a:t>18</a:t>
            </a:fld>
            <a:endParaRPr lang="ru-RU"/>
          </a:p>
        </p:txBody>
      </p:sp>
      <p:sp>
        <p:nvSpPr>
          <p:cNvPr id="17" name="Заголовок 1"/>
          <p:cNvSpPr>
            <a:spLocks noGrp="1"/>
          </p:cNvSpPr>
          <p:nvPr>
            <p:ph type="title"/>
          </p:nvPr>
        </p:nvSpPr>
        <p:spPr>
          <a:xfrm>
            <a:off x="4699001" y="342900"/>
            <a:ext cx="2540000" cy="749300"/>
          </a:xfrm>
        </p:spPr>
        <p:txBody>
          <a:bodyPr>
            <a:normAutofit fontScale="90000"/>
          </a:bodyPr>
          <a:lstStyle/>
          <a:p>
            <a:r>
              <a:rPr lang="ru-RU" sz="4400" dirty="0" err="1"/>
              <a:t>BlackArch</a:t>
            </a:r>
            <a:endParaRPr lang="ru-RU" sz="4400" dirty="0"/>
          </a:p>
        </p:txBody>
      </p:sp>
      <p:sp>
        <p:nvSpPr>
          <p:cNvPr id="18" name="Объект 3"/>
          <p:cNvSpPr txBox="1">
            <a:spLocks/>
          </p:cNvSpPr>
          <p:nvPr/>
        </p:nvSpPr>
        <p:spPr>
          <a:xfrm>
            <a:off x="225690" y="1092201"/>
            <a:ext cx="11486622" cy="11049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v"/>
            </a:pPr>
            <a:r>
              <a:rPr lang="ru-RU" dirty="0" err="1" smtClean="0"/>
              <a:t>BlackArch</a:t>
            </a:r>
            <a:r>
              <a:rPr lang="ru-RU" dirty="0" smtClean="0"/>
              <a:t> — действительно очень мощный инструмент для проведения тестирования на проникновение. Официальным спонсором разработки дистрибутива является хакерская группировка </a:t>
            </a:r>
            <a:r>
              <a:rPr lang="ru-RU" dirty="0" err="1" smtClean="0"/>
              <a:t>NullSecurity</a:t>
            </a:r>
            <a:r>
              <a:rPr lang="ru-RU" dirty="0" smtClean="0"/>
              <a:t>, так что с уверенностью можно сказать, что это продукт созданный профессионалами для профессионалов.</a:t>
            </a:r>
            <a:endParaRPr lang="ru-RU" dirty="0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2197101"/>
            <a:ext cx="10020300" cy="385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34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Объект 3"/>
          <p:cNvSpPr>
            <a:spLocks noGrp="1"/>
          </p:cNvSpPr>
          <p:nvPr>
            <p:ph type="body" idx="1"/>
          </p:nvPr>
        </p:nvSpPr>
        <p:spPr>
          <a:xfrm>
            <a:off x="703214" y="2844800"/>
            <a:ext cx="10675986" cy="20574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ru-RU" sz="1600" dirty="0" err="1" smtClean="0"/>
              <a:t>BlackArch</a:t>
            </a:r>
            <a:r>
              <a:rPr lang="ru-RU" sz="1600" dirty="0" smtClean="0"/>
              <a:t> </a:t>
            </a:r>
            <a:r>
              <a:rPr lang="ru-RU" sz="1600" dirty="0"/>
              <a:t>является отличным решением для тех, кто серьезно занимается </a:t>
            </a:r>
            <a:r>
              <a:rPr lang="ru-RU" sz="1600" dirty="0" err="1"/>
              <a:t>пентестингом</a:t>
            </a:r>
            <a:r>
              <a:rPr lang="ru-RU" sz="1600" dirty="0"/>
              <a:t> или тех, кто работает в этой сфере. Он имеет огромный набор специализированных инструментов, но отсутствие стандартных программ, таких как офисные приложения, граф. редакторы и т.д., делают его нежеланным гостем на вашей домашней машине, однако возможность установить его «сверху» над </a:t>
            </a:r>
            <a:r>
              <a:rPr lang="ru-RU" sz="1600" dirty="0" err="1"/>
              <a:t>ArchLinux</a:t>
            </a:r>
            <a:r>
              <a:rPr lang="ru-RU" sz="1600" dirty="0"/>
              <a:t> позволит вам пользоваться всеми его преимуществами на уже собранной оси или поставить поверх вашего </a:t>
            </a:r>
            <a:r>
              <a:rPr lang="ru-RU" sz="1600" dirty="0" err="1"/>
              <a:t>ArchLinux</a:t>
            </a:r>
            <a:r>
              <a:rPr lang="ru-RU" sz="1600" dirty="0"/>
              <a:t> ARM.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F867291-7707-4C9E-84EB-FA37F326F20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47300" y="6181725"/>
            <a:ext cx="2044700" cy="365125"/>
          </a:xfrm>
        </p:spPr>
        <p:txBody>
          <a:bodyPr/>
          <a:lstStyle/>
          <a:p>
            <a:fld id="{3B5CA0C3-2E3F-4C16-8F43-1643E3AA67E7}" type="slidenum">
              <a:rPr lang="ru-RU" smtClean="0"/>
              <a:t>19</a:t>
            </a:fld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2387600" y="1050876"/>
            <a:ext cx="84074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dirty="0" smtClean="0"/>
              <a:t>Подытожим о </a:t>
            </a:r>
            <a:r>
              <a:rPr lang="ru-RU" sz="4400" dirty="0" err="1"/>
              <a:t>BlackArch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266646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  </a:t>
            </a:r>
            <a:r>
              <a:rPr lang="ru-RU" dirty="0" smtClean="0"/>
              <a:t>Ввод </a:t>
            </a:r>
            <a:r>
              <a:rPr lang="ru-RU" dirty="0"/>
              <a:t>в </a:t>
            </a:r>
            <a:r>
              <a:rPr lang="en-US" dirty="0"/>
              <a:t>Linux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508001" y="1117600"/>
            <a:ext cx="11175999" cy="2534761"/>
          </a:xfrm>
        </p:spPr>
        <p:txBody>
          <a:bodyPr>
            <a:normAutofit/>
          </a:bodyPr>
          <a:lstStyle/>
          <a:p>
            <a:pPr algn="just"/>
            <a:r>
              <a:rPr lang="ru-RU" sz="1600" b="1" dirty="0"/>
              <a:t>Операционная система </a:t>
            </a:r>
            <a:r>
              <a:rPr lang="en-US" sz="1600" b="1" dirty="0"/>
              <a:t>Linux</a:t>
            </a:r>
            <a:r>
              <a:rPr lang="en-US" sz="16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/>
              <a:t>– </a:t>
            </a:r>
            <a:r>
              <a:rPr lang="ru-RU" sz="1600" dirty="0"/>
              <a:t>это достаточно простая и прозрачная операционная система. Высокий уровень защиты компьютера и привлекает к ОС </a:t>
            </a:r>
            <a:r>
              <a:rPr lang="en-US" sz="1600" dirty="0"/>
              <a:t>Linux </a:t>
            </a:r>
            <a:r>
              <a:rPr lang="ru-RU" sz="1600" dirty="0"/>
              <a:t>пристальное внимание пользователей, заставляя их изучать весьма непривычные термины, программы и способы работы.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1" y="2384980"/>
            <a:ext cx="1764084" cy="381783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085" y="2384980"/>
            <a:ext cx="2140821" cy="381783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906" y="2384979"/>
            <a:ext cx="2517278" cy="381783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0184" y="2350456"/>
            <a:ext cx="2402890" cy="384085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3074" y="2379224"/>
            <a:ext cx="2287822" cy="381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30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Объект 3"/>
          <p:cNvSpPr>
            <a:spLocks noGrp="1"/>
          </p:cNvSpPr>
          <p:nvPr>
            <p:ph type="body" idx="1"/>
          </p:nvPr>
        </p:nvSpPr>
        <p:spPr>
          <a:xfrm>
            <a:off x="430613" y="1169824"/>
            <a:ext cx="10405454" cy="9238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2000" dirty="0"/>
              <a:t>Файловая система в </a:t>
            </a:r>
            <a:r>
              <a:rPr lang="en-US" sz="2000" dirty="0"/>
              <a:t>Linux</a:t>
            </a:r>
            <a:r>
              <a:rPr lang="ru-RU" sz="2000" dirty="0"/>
              <a:t> представляет собой древовидную </a:t>
            </a:r>
            <a:r>
              <a:rPr lang="ru-RU" sz="2000" dirty="0" smtClean="0"/>
              <a:t>структуру. Все </a:t>
            </a:r>
            <a:r>
              <a:rPr lang="ru-RU" sz="2000" dirty="0"/>
              <a:t>файлы расположены в виде дерева и его ветвей. Самый верхний каталог называется корневым.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F867291-7707-4C9E-84EB-FA37F326F20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47300" y="6181725"/>
            <a:ext cx="2044700" cy="365125"/>
          </a:xfrm>
        </p:spPr>
        <p:txBody>
          <a:bodyPr/>
          <a:lstStyle/>
          <a:p>
            <a:fld id="{3B5CA0C3-2E3F-4C16-8F43-1643E3AA67E7}" type="slidenum">
              <a:rPr lang="ru-RU" smtClean="0"/>
              <a:t>20</a:t>
            </a:fld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430612" y="333029"/>
            <a:ext cx="99012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/>
              <a:t>Структура файловой системы </a:t>
            </a:r>
            <a:r>
              <a:rPr lang="en-US" sz="3600" dirty="0" smtClean="0"/>
              <a:t>Linux</a:t>
            </a:r>
            <a:endParaRPr lang="ru-RU" sz="36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76" y="2290273"/>
            <a:ext cx="10619574" cy="353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59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F867291-7707-4C9E-84EB-FA37F326F20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47300" y="6181725"/>
            <a:ext cx="2044700" cy="365125"/>
          </a:xfrm>
        </p:spPr>
        <p:txBody>
          <a:bodyPr/>
          <a:lstStyle/>
          <a:p>
            <a:fld id="{3B5CA0C3-2E3F-4C16-8F43-1643E3AA67E7}" type="slidenum">
              <a:rPr lang="ru-RU" smtClean="0"/>
              <a:t>21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2779236" y="196625"/>
            <a:ext cx="69087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smtClean="0">
                <a:latin typeface="+mj-lt"/>
              </a:rPr>
              <a:t>Стандартные</a:t>
            </a:r>
            <a:r>
              <a:rPr lang="ru-RU" sz="4400" dirty="0" smtClean="0">
                <a:latin typeface="+mj-lt"/>
              </a:rPr>
              <a:t> каталоги</a:t>
            </a:r>
            <a:endParaRPr lang="ru-RU" sz="4400" dirty="0">
              <a:latin typeface="+mj-lt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44500" y="1600813"/>
            <a:ext cx="578913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1800"/>
              </a:spcAft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sz="1600" b="1" dirty="0" smtClean="0"/>
              <a:t>/ (Корневой каталог</a:t>
            </a:r>
            <a:r>
              <a:rPr lang="ru-RU" sz="1600" b="1" dirty="0"/>
              <a:t>) </a:t>
            </a:r>
            <a:r>
              <a:rPr lang="ru-RU" sz="1600" dirty="0"/>
              <a:t>- главный каталог в системе </a:t>
            </a:r>
            <a:r>
              <a:rPr lang="ru-RU" sz="1600" dirty="0" err="1"/>
              <a:t>Linux</a:t>
            </a:r>
            <a:r>
              <a:rPr lang="ru-RU" sz="1600" dirty="0"/>
              <a:t>. Содержит в себе всю иерархию </a:t>
            </a:r>
            <a:r>
              <a:rPr lang="ru-RU" sz="1600" dirty="0" smtClean="0"/>
              <a:t>системы</a:t>
            </a:r>
            <a:endParaRPr lang="ru-RU" sz="1600" dirty="0"/>
          </a:p>
          <a:p>
            <a:pPr marL="285750" indent="-285750" algn="just">
              <a:spcAft>
                <a:spcPts val="1800"/>
              </a:spcAft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sz="1600" b="1" dirty="0" smtClean="0"/>
              <a:t>/</a:t>
            </a:r>
            <a:r>
              <a:rPr lang="ru-RU" sz="1600" b="1" dirty="0" err="1"/>
              <a:t>boot</a:t>
            </a:r>
            <a:r>
              <a:rPr lang="ru-RU" sz="1600" dirty="0"/>
              <a:t> </a:t>
            </a:r>
            <a:r>
              <a:rPr lang="ru-RU" sz="1600" dirty="0" smtClean="0"/>
              <a:t>- данная </a:t>
            </a:r>
            <a:r>
              <a:rPr lang="ru-RU" sz="1600" dirty="0"/>
              <a:t>директория нужна для загрузки </a:t>
            </a:r>
            <a:r>
              <a:rPr lang="ru-RU" sz="1600" dirty="0" smtClean="0"/>
              <a:t>системы</a:t>
            </a:r>
          </a:p>
          <a:p>
            <a:pPr marL="285750" indent="-285750" algn="just">
              <a:spcAft>
                <a:spcPts val="1800"/>
              </a:spcAft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sz="1600" b="1" dirty="0"/>
              <a:t>/</a:t>
            </a:r>
            <a:r>
              <a:rPr lang="ru-RU" sz="1600" b="1" dirty="0" err="1"/>
              <a:t>root</a:t>
            </a:r>
            <a:r>
              <a:rPr lang="ru-RU" sz="1600" dirty="0"/>
              <a:t> и </a:t>
            </a:r>
            <a:r>
              <a:rPr lang="ru-RU" sz="1600" b="1" dirty="0"/>
              <a:t>/</a:t>
            </a:r>
            <a:r>
              <a:rPr lang="ru-RU" sz="1600" b="1" dirty="0" err="1"/>
              <a:t>home</a:t>
            </a:r>
            <a:r>
              <a:rPr lang="ru-RU" sz="1600" dirty="0"/>
              <a:t> - директории, которые являются домашними, используются пользователем </a:t>
            </a:r>
            <a:r>
              <a:rPr lang="ru-RU" sz="1600" dirty="0" err="1"/>
              <a:t>root</a:t>
            </a:r>
            <a:r>
              <a:rPr lang="ru-RU" sz="1600" dirty="0"/>
              <a:t> и другими </a:t>
            </a:r>
            <a:r>
              <a:rPr lang="ru-RU" sz="1600" dirty="0" smtClean="0"/>
              <a:t>пользователями</a:t>
            </a:r>
          </a:p>
          <a:p>
            <a:pPr marL="285750" indent="-285750" algn="just">
              <a:spcAft>
                <a:spcPts val="1800"/>
              </a:spcAft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sz="1600" b="1" dirty="0" smtClean="0"/>
              <a:t>/</a:t>
            </a:r>
            <a:r>
              <a:rPr lang="ru-RU" sz="1600" b="1" dirty="0" err="1" smtClean="0"/>
              <a:t>bin</a:t>
            </a:r>
            <a:r>
              <a:rPr lang="ru-RU" sz="1600" dirty="0" smtClean="0"/>
              <a:t> - данная </a:t>
            </a:r>
            <a:r>
              <a:rPr lang="ru-RU" sz="1600" dirty="0"/>
              <a:t>директория нужна для хранения исполняемых </a:t>
            </a:r>
            <a:r>
              <a:rPr lang="ru-RU" sz="1600" dirty="0" smtClean="0"/>
              <a:t>файлов</a:t>
            </a:r>
          </a:p>
          <a:p>
            <a:pPr marL="285750" indent="-285750" algn="just">
              <a:spcAft>
                <a:spcPts val="1800"/>
              </a:spcAft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sz="1600" b="1" dirty="0"/>
              <a:t>/</a:t>
            </a:r>
            <a:r>
              <a:rPr lang="ru-RU" sz="1600" b="1" dirty="0" err="1"/>
              <a:t>etc</a:t>
            </a:r>
            <a:r>
              <a:rPr lang="ru-RU" sz="1600" dirty="0"/>
              <a:t> </a:t>
            </a:r>
            <a:r>
              <a:rPr lang="ru-RU" sz="1600" dirty="0" smtClean="0"/>
              <a:t>- тут </a:t>
            </a:r>
            <a:r>
              <a:rPr lang="ru-RU" sz="1600" dirty="0"/>
              <a:t>хранится конфигурация общей </a:t>
            </a:r>
            <a:r>
              <a:rPr lang="ru-RU" sz="1600" dirty="0" smtClean="0"/>
              <a:t>системы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042" y="1829103"/>
            <a:ext cx="5291053" cy="326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4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F867291-7707-4C9E-84EB-FA37F326F20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47300" y="6181725"/>
            <a:ext cx="2044700" cy="365125"/>
          </a:xfrm>
        </p:spPr>
        <p:txBody>
          <a:bodyPr/>
          <a:lstStyle/>
          <a:p>
            <a:fld id="{3B5CA0C3-2E3F-4C16-8F43-1643E3AA67E7}" type="slidenum">
              <a:rPr lang="ru-RU" smtClean="0"/>
              <a:t>22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2779236" y="196625"/>
            <a:ext cx="69087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smtClean="0">
                <a:latin typeface="+mj-lt"/>
              </a:rPr>
              <a:t>Стандартные</a:t>
            </a:r>
            <a:r>
              <a:rPr lang="ru-RU" sz="4400" dirty="0" smtClean="0">
                <a:latin typeface="+mj-lt"/>
              </a:rPr>
              <a:t> каталоги</a:t>
            </a:r>
            <a:endParaRPr lang="ru-RU" sz="4400" dirty="0">
              <a:latin typeface="+mj-lt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44500" y="1600813"/>
            <a:ext cx="5789135" cy="4447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1800"/>
              </a:spcAft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sz="1600" b="1" dirty="0"/>
              <a:t>/</a:t>
            </a:r>
            <a:r>
              <a:rPr lang="ru-RU" sz="1600" b="1" dirty="0" err="1"/>
              <a:t>dev</a:t>
            </a:r>
            <a:r>
              <a:rPr lang="ru-RU" sz="1600" dirty="0"/>
              <a:t> </a:t>
            </a:r>
            <a:r>
              <a:rPr lang="ru-RU" sz="1600" dirty="0" smtClean="0"/>
              <a:t>- тут </a:t>
            </a:r>
            <a:r>
              <a:rPr lang="ru-RU" sz="1600" dirty="0"/>
              <a:t>хранятся физические устройства, связанные с вашим компьютером. Как вариант- получение доступа к жесткому </a:t>
            </a:r>
            <a:r>
              <a:rPr lang="ru-RU" sz="1600" dirty="0" smtClean="0"/>
              <a:t>диску</a:t>
            </a:r>
            <a:endParaRPr lang="en-US" sz="1600" dirty="0" smtClean="0"/>
          </a:p>
          <a:p>
            <a:pPr marL="285750" indent="-285750" algn="just">
              <a:spcAft>
                <a:spcPts val="1800"/>
              </a:spcAft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sz="1600" b="1" dirty="0"/>
              <a:t>/</a:t>
            </a:r>
            <a:r>
              <a:rPr lang="en-US" sz="1600" b="1" dirty="0" err="1"/>
              <a:t>mnt</a:t>
            </a:r>
            <a:r>
              <a:rPr lang="ru-RU" sz="1600" b="1" dirty="0"/>
              <a:t> </a:t>
            </a:r>
            <a:r>
              <a:rPr lang="ru-RU" sz="1600" dirty="0"/>
              <a:t>- каталог для временного подключения файловых систем, например, на съёмных </a:t>
            </a:r>
            <a:r>
              <a:rPr lang="ru-RU" sz="1600" dirty="0" smtClean="0"/>
              <a:t>носителях</a:t>
            </a:r>
          </a:p>
          <a:p>
            <a:pPr marL="285750" indent="-285750" algn="just">
              <a:spcAft>
                <a:spcPts val="1800"/>
              </a:spcAft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sz="1600" b="1" dirty="0"/>
              <a:t>/</a:t>
            </a:r>
            <a:r>
              <a:rPr lang="en-US" sz="1600" b="1" dirty="0" err="1"/>
              <a:t>var</a:t>
            </a:r>
            <a:r>
              <a:rPr lang="ru-RU" sz="1600" b="1" dirty="0"/>
              <a:t> </a:t>
            </a:r>
            <a:r>
              <a:rPr lang="ru-RU" sz="1600" dirty="0"/>
              <a:t>- здесь содержатся файлы переменных данных: системные журналы, базы данных и т.д.</a:t>
            </a:r>
          </a:p>
          <a:p>
            <a:pPr marL="285750" indent="-285750" algn="just">
              <a:spcAft>
                <a:spcPts val="1800"/>
              </a:spcAft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sz="1600" b="1" dirty="0"/>
              <a:t>/</a:t>
            </a:r>
            <a:r>
              <a:rPr lang="en-US" sz="1600" b="1" dirty="0" err="1"/>
              <a:t>tmp</a:t>
            </a:r>
            <a:r>
              <a:rPr lang="ru-RU" sz="1600" b="1" dirty="0"/>
              <a:t> </a:t>
            </a:r>
            <a:r>
              <a:rPr lang="ru-RU" sz="1600" dirty="0"/>
              <a:t>- данный каталог предназначен для временных файлов</a:t>
            </a:r>
            <a:endParaRPr lang="en-US" sz="1600" dirty="0"/>
          </a:p>
          <a:p>
            <a:pPr marL="285750" indent="-285750" algn="just">
              <a:spcAft>
                <a:spcPts val="1800"/>
              </a:spcAft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sz="1600" b="1" dirty="0"/>
              <a:t>/</a:t>
            </a:r>
            <a:r>
              <a:rPr lang="ru-RU" sz="1600" b="1" dirty="0" err="1"/>
              <a:t>opt</a:t>
            </a:r>
            <a:r>
              <a:rPr lang="ru-RU" sz="1600" b="1" dirty="0"/>
              <a:t> </a:t>
            </a:r>
            <a:r>
              <a:rPr lang="ru-RU" sz="1600" dirty="0"/>
              <a:t>- тут расположены дополнительные (необязательные) </a:t>
            </a:r>
            <a:r>
              <a:rPr lang="ru-RU" sz="1600" dirty="0" smtClean="0"/>
              <a:t>приложения</a:t>
            </a:r>
            <a:endParaRPr lang="ru-RU" sz="1600" dirty="0"/>
          </a:p>
          <a:p>
            <a:pPr marL="285750" indent="-285750" algn="just">
              <a:spcAft>
                <a:spcPts val="1800"/>
              </a:spcAft>
              <a:buClr>
                <a:schemeClr val="accent1"/>
              </a:buClr>
              <a:buFont typeface="Wingdings" panose="05000000000000000000" pitchFamily="2" charset="2"/>
              <a:buChar char="v"/>
            </a:pPr>
            <a:endParaRPr lang="ru-RU" sz="16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367" y="1600813"/>
            <a:ext cx="4389283" cy="370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19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BCE5A05-90BC-4A57-B8AE-E111EC4DA7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smtClean="0"/>
              <a:t>Основы </a:t>
            </a:r>
            <a:r>
              <a:rPr lang="en-US" dirty="0" smtClean="0"/>
              <a:t>Linux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BC86C4A-87A2-4EA7-8949-E25E6B95C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23</a:t>
            </a:fld>
            <a:endParaRPr lang="ru-RU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9"/>
          </p:nvPr>
        </p:nvSpPr>
        <p:spPr>
          <a:xfrm>
            <a:off x="356686" y="323355"/>
            <a:ext cx="3038155" cy="365125"/>
          </a:xfrm>
        </p:spPr>
        <p:txBody>
          <a:bodyPr/>
          <a:lstStyle/>
          <a:p>
            <a:r>
              <a:rPr lang="ru-RU" dirty="0"/>
              <a:t>Основы </a:t>
            </a:r>
            <a:r>
              <a:rPr lang="en-US" dirty="0" smtClean="0"/>
              <a:t>Linux</a:t>
            </a:r>
            <a:endParaRPr lang="ru-RU" dirty="0"/>
          </a:p>
        </p:txBody>
      </p: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id="{DC5572C5-B479-43E8-9AD0-B7DA99C84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012" y="248566"/>
            <a:ext cx="6878284" cy="1097927"/>
          </a:xfrm>
        </p:spPr>
        <p:txBody>
          <a:bodyPr>
            <a:normAutofit/>
          </a:bodyPr>
          <a:lstStyle/>
          <a:p>
            <a:pPr>
              <a:tabLst>
                <a:tab pos="3132138" algn="l"/>
              </a:tabLst>
            </a:pPr>
            <a:r>
              <a:rPr lang="ru-RU" sz="3600" dirty="0" smtClean="0">
                <a:ea typeface="+mn-ea"/>
                <a:cs typeface="+mn-cs"/>
              </a:rPr>
              <a:t>Типы пользователей</a:t>
            </a:r>
            <a:endParaRPr lang="ru-RU" sz="3600" dirty="0">
              <a:ea typeface="+mn-ea"/>
              <a:cs typeface="+mn-cs"/>
            </a:endParaRPr>
          </a:p>
        </p:txBody>
      </p:sp>
      <p:sp>
        <p:nvSpPr>
          <p:cNvPr id="19" name="Текст 1">
            <a:extLst>
              <a:ext uri="{FF2B5EF4-FFF2-40B4-BE49-F238E27FC236}">
                <a16:creationId xmlns:a16="http://schemas.microsoft.com/office/drawing/2014/main" id="{8EDEAE04-707E-48D5-B5F6-05D2045482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75512" y="1125412"/>
            <a:ext cx="6069283" cy="4949567"/>
          </a:xfrm>
        </p:spPr>
        <p:txBody>
          <a:bodyPr>
            <a:noAutofit/>
          </a:bodyPr>
          <a:lstStyle/>
          <a:p>
            <a:pPr algn="just">
              <a:buClr>
                <a:schemeClr val="accent1"/>
              </a:buClr>
            </a:pPr>
            <a:r>
              <a:rPr lang="ru-RU" sz="1800" dirty="0"/>
              <a:t>В </a:t>
            </a:r>
            <a:r>
              <a:rPr lang="en-US" sz="1800" dirty="0" smtClean="0"/>
              <a:t>Linux</a:t>
            </a:r>
            <a:r>
              <a:rPr lang="ru-RU" sz="1800" dirty="0" smtClean="0"/>
              <a:t> </a:t>
            </a:r>
            <a:r>
              <a:rPr lang="ru-RU" sz="1800" dirty="0"/>
              <a:t>есть два разделения</a:t>
            </a:r>
            <a:r>
              <a:rPr lang="ru-RU" sz="1800" dirty="0" smtClean="0"/>
              <a:t>:</a:t>
            </a:r>
          </a:p>
          <a:p>
            <a:pPr algn="just">
              <a:buClr>
                <a:schemeClr val="accent1"/>
              </a:buClr>
            </a:pPr>
            <a:endParaRPr lang="ru-RU" sz="1800" dirty="0" smtClean="0"/>
          </a:p>
          <a:p>
            <a:pPr marL="457200" indent="-45720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sz="1800" b="1" dirty="0"/>
              <a:t>Обычный </a:t>
            </a:r>
            <a:r>
              <a:rPr lang="ru-RU" sz="1800" b="1" dirty="0" smtClean="0"/>
              <a:t>пользователь</a:t>
            </a:r>
            <a:endParaRPr lang="en-US" sz="1800" dirty="0"/>
          </a:p>
          <a:p>
            <a:pPr algn="just">
              <a:buClr>
                <a:schemeClr val="accent1"/>
              </a:buClr>
            </a:pPr>
            <a:r>
              <a:rPr lang="ru-RU" sz="1800" dirty="0" smtClean="0"/>
              <a:t>Может </a:t>
            </a:r>
            <a:r>
              <a:rPr lang="ru-RU" sz="1800" dirty="0"/>
              <a:t>выполнять какие-то изменения только там, где есть</a:t>
            </a:r>
            <a:r>
              <a:rPr lang="ru-RU" sz="1800" dirty="0" smtClean="0"/>
              <a:t>.</a:t>
            </a:r>
            <a:endParaRPr lang="en-US" sz="1800" dirty="0" smtClean="0"/>
          </a:p>
          <a:p>
            <a:pPr algn="just">
              <a:buClr>
                <a:schemeClr val="accent1"/>
              </a:buClr>
            </a:pPr>
            <a:endParaRPr lang="ru-RU" sz="1800" dirty="0"/>
          </a:p>
          <a:p>
            <a:pPr marL="457200" indent="-45720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sz="1800" b="1" dirty="0" err="1" smtClean="0"/>
              <a:t>Суперпользователь</a:t>
            </a:r>
            <a:r>
              <a:rPr lang="ru-RU" sz="1800" b="1" dirty="0" smtClean="0"/>
              <a:t> (</a:t>
            </a:r>
            <a:r>
              <a:rPr lang="en-US" sz="1800" b="1" dirty="0" smtClean="0"/>
              <a:t>root</a:t>
            </a:r>
            <a:r>
              <a:rPr lang="ru-RU" sz="1800" b="1" dirty="0" smtClean="0"/>
              <a:t>)</a:t>
            </a:r>
            <a:endParaRPr lang="en-US" sz="1800" dirty="0"/>
          </a:p>
          <a:p>
            <a:pPr algn="just">
              <a:buClr>
                <a:schemeClr val="accent1"/>
              </a:buClr>
            </a:pPr>
            <a:r>
              <a:rPr lang="ru-RU" sz="1800" dirty="0"/>
              <a:t>М</a:t>
            </a:r>
            <a:r>
              <a:rPr lang="ru-RU" sz="1800" dirty="0" smtClean="0"/>
              <a:t>ожет </a:t>
            </a:r>
            <a:r>
              <a:rPr lang="ru-RU" sz="1800" dirty="0"/>
              <a:t>выполнять все операции, к примеру- работа с сетью на низком уровне, запись в критическую область памяти и прочее. Он игнорирует все права, которые поставили другие пользователи, может переключиться за любого другого пользователя.</a:t>
            </a:r>
          </a:p>
          <a:p>
            <a:pPr marL="457200" indent="-45720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45310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BCE5A05-90BC-4A57-B8AE-E111EC4DA7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smtClean="0"/>
              <a:t>Основы </a:t>
            </a:r>
            <a:r>
              <a:rPr lang="en-US" dirty="0" smtClean="0"/>
              <a:t>Linux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BC86C4A-87A2-4EA7-8949-E25E6B95C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24</a:t>
            </a:fld>
            <a:endParaRPr lang="ru-RU"/>
          </a:p>
        </p:txBody>
      </p:sp>
      <p:sp>
        <p:nvSpPr>
          <p:cNvPr id="10" name="Текст 1">
            <a:extLst>
              <a:ext uri="{FF2B5EF4-FFF2-40B4-BE49-F238E27FC236}">
                <a16:creationId xmlns:a16="http://schemas.microsoft.com/office/drawing/2014/main" id="{8EDEAE04-707E-48D5-B5F6-05D2045482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75512" y="1125412"/>
            <a:ext cx="6069283" cy="4949567"/>
          </a:xfrm>
        </p:spPr>
        <p:txBody>
          <a:bodyPr>
            <a:noAutofit/>
          </a:bodyPr>
          <a:lstStyle/>
          <a:p>
            <a:r>
              <a:rPr lang="ru-RU" sz="1800" dirty="0"/>
              <a:t>Работать с </a:t>
            </a:r>
            <a:r>
              <a:rPr lang="ru-RU" sz="1800" b="1" dirty="0" err="1"/>
              <a:t>root</a:t>
            </a:r>
            <a:r>
              <a:rPr lang="ru-RU" sz="1800" dirty="0"/>
              <a:t> правами не рекомендуется по двум причинам</a:t>
            </a:r>
            <a:r>
              <a:rPr lang="ru-RU" sz="1800" dirty="0" smtClean="0"/>
              <a:t>:</a:t>
            </a:r>
          </a:p>
          <a:p>
            <a:endParaRPr lang="ru-RU" sz="18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800" b="1" dirty="0" smtClean="0"/>
              <a:t>Угроза безопасности</a:t>
            </a:r>
            <a:endParaRPr lang="ru-RU" sz="1800" dirty="0" smtClean="0"/>
          </a:p>
          <a:p>
            <a:r>
              <a:rPr lang="ru-RU" sz="1800" dirty="0" smtClean="0"/>
              <a:t>Злоумышленникам </a:t>
            </a:r>
            <a:r>
              <a:rPr lang="ru-RU" sz="1800" dirty="0"/>
              <a:t>будет проще закрепиться в системе и скрыться, </a:t>
            </a:r>
            <a:r>
              <a:rPr lang="ru-RU" sz="1800" dirty="0" smtClean="0"/>
              <a:t>если вы </a:t>
            </a:r>
            <a:r>
              <a:rPr lang="ru-RU" sz="1800" dirty="0"/>
              <a:t>ведете работу под этим типом доступа</a:t>
            </a:r>
            <a:r>
              <a:rPr lang="ru-RU" sz="1800" dirty="0" smtClean="0"/>
              <a:t>.</a:t>
            </a:r>
          </a:p>
          <a:p>
            <a:pPr marL="285750" indent="-285750"/>
            <a:endParaRPr lang="ru-RU" sz="18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800" b="1" dirty="0"/>
              <a:t>Риск </a:t>
            </a:r>
            <a:r>
              <a:rPr lang="ru-RU" sz="1800" b="1" dirty="0" smtClean="0"/>
              <a:t>различных ошибок</a:t>
            </a:r>
          </a:p>
          <a:p>
            <a:r>
              <a:rPr lang="ru-RU" sz="1800" dirty="0" smtClean="0"/>
              <a:t>Они </a:t>
            </a:r>
            <a:r>
              <a:rPr lang="ru-RU" sz="1800" dirty="0"/>
              <a:t>могут привести к поломке системы. В </a:t>
            </a:r>
            <a:r>
              <a:rPr lang="en-US" sz="1800" dirty="0" smtClean="0"/>
              <a:t>Linux</a:t>
            </a:r>
            <a:r>
              <a:rPr lang="ru-RU" sz="1800" dirty="0" smtClean="0"/>
              <a:t> </a:t>
            </a:r>
            <a:r>
              <a:rPr lang="ru-RU" sz="1800" dirty="0"/>
              <a:t>почти нет систем, которые мешали бы сломать ее, поэтому использовать права суперпользователя надо крайне осторожно</a:t>
            </a:r>
            <a:r>
              <a:rPr lang="ru-RU" sz="1800" dirty="0" smtClean="0"/>
              <a:t>.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97749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/>
          <p:cNvSpPr>
            <a:spLocks noGrp="1"/>
          </p:cNvSpPr>
          <p:nvPr>
            <p:ph type="ctrTitle"/>
          </p:nvPr>
        </p:nvSpPr>
        <p:spPr>
          <a:xfrm>
            <a:off x="3388837" y="263270"/>
            <a:ext cx="4873421" cy="715735"/>
          </a:xfrm>
        </p:spPr>
        <p:txBody>
          <a:bodyPr>
            <a:normAutofit fontScale="90000"/>
          </a:bodyPr>
          <a:lstStyle/>
          <a:p>
            <a:r>
              <a:rPr lang="ru-RU" sz="4000" dirty="0" err="1">
                <a:ea typeface="+mn-ea"/>
                <a:cs typeface="+mn-cs"/>
              </a:rPr>
              <a:t>Comand</a:t>
            </a:r>
            <a:r>
              <a:rPr lang="ru-RU" sz="4000" dirty="0">
                <a:ea typeface="+mn-ea"/>
                <a:cs typeface="+mn-cs"/>
              </a:rPr>
              <a:t> </a:t>
            </a:r>
            <a:r>
              <a:rPr lang="ru-RU" sz="4000" dirty="0" err="1">
                <a:ea typeface="+mn-ea"/>
                <a:cs typeface="+mn-cs"/>
              </a:rPr>
              <a:t>Line</a:t>
            </a:r>
            <a:r>
              <a:rPr lang="ru-RU" sz="4000" dirty="0">
                <a:ea typeface="+mn-ea"/>
                <a:cs typeface="+mn-cs"/>
              </a:rPr>
              <a:t> </a:t>
            </a:r>
            <a:r>
              <a:rPr lang="ru-RU" sz="4000" dirty="0" err="1">
                <a:ea typeface="+mn-ea"/>
                <a:cs typeface="+mn-cs"/>
              </a:rPr>
              <a:t>Interface</a:t>
            </a:r>
            <a:endParaRPr lang="ru-RU" sz="4000" dirty="0">
              <a:ea typeface="+mn-ea"/>
              <a:cs typeface="+mn-cs"/>
            </a:endParaRP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0"/>
          </p:nvPr>
        </p:nvSpPr>
        <p:spPr>
          <a:xfrm>
            <a:off x="333647" y="6181725"/>
            <a:ext cx="2426381" cy="467836"/>
          </a:xfrm>
        </p:spPr>
        <p:txBody>
          <a:bodyPr>
            <a:normAutofit fontScale="85000" lnSpcReduction="10000"/>
          </a:bodyPr>
          <a:lstStyle/>
          <a:p>
            <a:r>
              <a:rPr lang="en-US" sz="1900" dirty="0"/>
              <a:t>Positive Technologies</a:t>
            </a:r>
            <a:endParaRPr lang="ru-RU" sz="1900" dirty="0"/>
          </a:p>
          <a:p>
            <a:endParaRPr lang="ru-RU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F867291-7707-4C9E-84EB-FA37F326F20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47300" y="6181725"/>
            <a:ext cx="2044700" cy="365125"/>
          </a:xfrm>
        </p:spPr>
        <p:txBody>
          <a:bodyPr/>
          <a:lstStyle/>
          <a:p>
            <a:fld id="{3B5CA0C3-2E3F-4C16-8F43-1643E3AA67E7}" type="slidenum">
              <a:rPr lang="ru-RU" smtClean="0"/>
              <a:t>25</a:t>
            </a:fld>
            <a:endParaRPr lang="ru-RU"/>
          </a:p>
        </p:txBody>
      </p:sp>
      <p:sp>
        <p:nvSpPr>
          <p:cNvPr id="11" name="Объект 3"/>
          <p:cNvSpPr txBox="1">
            <a:spLocks/>
          </p:cNvSpPr>
          <p:nvPr/>
        </p:nvSpPr>
        <p:spPr>
          <a:xfrm>
            <a:off x="325190" y="1384271"/>
            <a:ext cx="4268581" cy="479745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ru-RU" sz="1800" dirty="0"/>
              <a:t>CLI - Это текстовый интерфейс для </a:t>
            </a:r>
            <a:r>
              <a:rPr lang="ru-RU" sz="1800" dirty="0" smtClean="0"/>
              <a:t>работы</a:t>
            </a:r>
            <a:r>
              <a:rPr lang="en-US" sz="1800" dirty="0" smtClean="0"/>
              <a:t> c </a:t>
            </a:r>
            <a:r>
              <a:rPr lang="ru-RU" sz="1800" dirty="0" smtClean="0"/>
              <a:t>операционной </a:t>
            </a:r>
            <a:r>
              <a:rPr lang="ru-RU" sz="1800" dirty="0"/>
              <a:t>системы. Для работы с Linux-системой вам необходим Linux Shell. Это некий интерпретатор команд, который обеспечивает возможность взаимодействия пользователей с функциями этой ОС. В нем можно выполнять различные команды и получать результаты их работы</a:t>
            </a:r>
            <a:r>
              <a:rPr lang="ru-RU" sz="1800" dirty="0" smtClean="0"/>
              <a:t>.</a:t>
            </a:r>
            <a:endParaRPr lang="ru-RU" sz="1800" dirty="0"/>
          </a:p>
        </p:txBody>
      </p:sp>
      <p:pic>
        <p:nvPicPr>
          <p:cNvPr id="2050" name="Picture 2" descr="Linux command line output with green 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4" y="1384271"/>
            <a:ext cx="6643737" cy="398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60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BCE5A05-90BC-4A57-B8AE-E111EC4DA7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smtClean="0"/>
              <a:t>Основы </a:t>
            </a:r>
            <a:r>
              <a:rPr lang="en-US" dirty="0" smtClean="0"/>
              <a:t>Linux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BC86C4A-87A2-4EA7-8949-E25E6B95C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26</a:t>
            </a:fld>
            <a:endParaRPr lang="ru-RU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8EDEAE04-707E-48D5-B5F6-05D2045482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75511" y="1982500"/>
            <a:ext cx="6069283" cy="2047035"/>
          </a:xfrm>
        </p:spPr>
        <p:txBody>
          <a:bodyPr>
            <a:noAutofit/>
          </a:bodyPr>
          <a:lstStyle/>
          <a:p>
            <a:pPr marL="457200" indent="-45720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sz="1800" b="1" dirty="0" err="1"/>
              <a:t>Sh</a:t>
            </a:r>
            <a:r>
              <a:rPr lang="ru-RU" sz="1800" dirty="0"/>
              <a:t> - это </a:t>
            </a:r>
            <a:r>
              <a:rPr lang="ru-RU" sz="1800" dirty="0" err="1"/>
              <a:t>shell</a:t>
            </a:r>
            <a:r>
              <a:rPr lang="ru-RU" sz="1800" dirty="0"/>
              <a:t> по умолчанию. Скрипт </a:t>
            </a:r>
            <a:r>
              <a:rPr lang="ru-RU" sz="1800" dirty="0" err="1"/>
              <a:t>sh</a:t>
            </a:r>
            <a:r>
              <a:rPr lang="ru-RU" sz="1800" dirty="0"/>
              <a:t> скорее всего будет работать на </a:t>
            </a:r>
            <a:r>
              <a:rPr lang="ru-RU" sz="1800" dirty="0" err="1"/>
              <a:t>bash</a:t>
            </a:r>
            <a:r>
              <a:rPr lang="ru-RU" sz="1800" dirty="0"/>
              <a:t> также без модификаций, поскольку </a:t>
            </a:r>
            <a:r>
              <a:rPr lang="ru-RU" sz="1800" dirty="0" err="1"/>
              <a:t>bash</a:t>
            </a:r>
            <a:r>
              <a:rPr lang="ru-RU" sz="1800" dirty="0"/>
              <a:t> обратно совместим с </a:t>
            </a:r>
            <a:r>
              <a:rPr lang="ru-RU" sz="1800" dirty="0" err="1"/>
              <a:t>sh</a:t>
            </a:r>
            <a:r>
              <a:rPr lang="ru-RU" sz="1800" dirty="0"/>
              <a:t>. Главным преимуществом </a:t>
            </a:r>
            <a:r>
              <a:rPr lang="ru-RU" sz="1800" dirty="0" err="1"/>
              <a:t>sh</a:t>
            </a:r>
            <a:r>
              <a:rPr lang="ru-RU" sz="1800" dirty="0"/>
              <a:t> является то, что он гарантированно существует во всем, что относится к системе </a:t>
            </a:r>
            <a:r>
              <a:rPr lang="ru-RU" sz="1800" dirty="0" err="1"/>
              <a:t>Unix</a:t>
            </a:r>
            <a:r>
              <a:rPr lang="ru-RU" sz="1800" dirty="0"/>
              <a:t>.</a:t>
            </a:r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id="{DC5572C5-B479-43E8-9AD0-B7DA99C84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010" y="837145"/>
            <a:ext cx="6878284" cy="1097927"/>
          </a:xfrm>
        </p:spPr>
        <p:txBody>
          <a:bodyPr>
            <a:normAutofit/>
          </a:bodyPr>
          <a:lstStyle/>
          <a:p>
            <a:pPr>
              <a:tabLst>
                <a:tab pos="3132138" algn="l"/>
              </a:tabLst>
            </a:pPr>
            <a:r>
              <a:rPr lang="en-US" sz="3600" dirty="0" err="1" smtClean="0">
                <a:ea typeface="+mn-ea"/>
                <a:cs typeface="+mn-cs"/>
              </a:rPr>
              <a:t>Sh</a:t>
            </a:r>
            <a:r>
              <a:rPr lang="en-US" sz="3600" dirty="0" smtClean="0">
                <a:ea typeface="+mn-ea"/>
                <a:cs typeface="+mn-cs"/>
              </a:rPr>
              <a:t> </a:t>
            </a:r>
            <a:r>
              <a:rPr lang="ru-RU" sz="3600" dirty="0" smtClean="0">
                <a:ea typeface="+mn-ea"/>
                <a:cs typeface="+mn-cs"/>
              </a:rPr>
              <a:t>или </a:t>
            </a:r>
            <a:r>
              <a:rPr lang="en-US" sz="3600" dirty="0" smtClean="0">
                <a:ea typeface="+mn-ea"/>
                <a:cs typeface="+mn-cs"/>
              </a:rPr>
              <a:t>Bash</a:t>
            </a:r>
            <a:r>
              <a:rPr lang="ru-RU" sz="3600" dirty="0" smtClean="0">
                <a:ea typeface="+mn-ea"/>
                <a:cs typeface="+mn-cs"/>
              </a:rPr>
              <a:t>?</a:t>
            </a:r>
            <a:endParaRPr lang="ru-RU" sz="3600" dirty="0">
              <a:ea typeface="+mn-ea"/>
              <a:cs typeface="+mn-cs"/>
            </a:endParaRPr>
          </a:p>
        </p:txBody>
      </p:sp>
      <p:sp>
        <p:nvSpPr>
          <p:cNvPr id="10" name="Текст 1">
            <a:extLst>
              <a:ext uri="{FF2B5EF4-FFF2-40B4-BE49-F238E27FC236}">
                <a16:creationId xmlns:a16="http://schemas.microsoft.com/office/drawing/2014/main" id="{8EDEAE04-707E-48D5-B5F6-05D2045482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75511" y="4133950"/>
            <a:ext cx="6069283" cy="2047035"/>
          </a:xfrm>
        </p:spPr>
        <p:txBody>
          <a:bodyPr>
            <a:noAutofit/>
          </a:bodyPr>
          <a:lstStyle/>
          <a:p>
            <a:pPr marL="457200" indent="-45720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sz="1800" b="1" dirty="0" err="1"/>
              <a:t>Bash</a:t>
            </a:r>
            <a:r>
              <a:rPr lang="ru-RU" sz="1800" dirty="0"/>
              <a:t> - это более приятная и удобная для пользователя оболочка с более расширенным функционалом нежели </a:t>
            </a:r>
            <a:r>
              <a:rPr lang="ru-RU" sz="1800" dirty="0" err="1"/>
              <a:t>sh</a:t>
            </a:r>
            <a:r>
              <a:rPr lang="ru-RU" sz="1800" dirty="0"/>
              <a:t>. В настоящее время </a:t>
            </a:r>
            <a:r>
              <a:rPr lang="ru-RU" sz="1800" dirty="0" err="1"/>
              <a:t>bash</a:t>
            </a:r>
            <a:r>
              <a:rPr lang="ru-RU" sz="1800" dirty="0"/>
              <a:t> является оболочкой входа по умолчанию в большинстве операционных систем на базе </a:t>
            </a:r>
            <a:r>
              <a:rPr lang="ru-RU" sz="1800" dirty="0" err="1"/>
              <a:t>Linux</a:t>
            </a:r>
            <a:r>
              <a:rPr lang="ru-RU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8388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Объект 3"/>
          <p:cNvSpPr>
            <a:spLocks noGrp="1"/>
          </p:cNvSpPr>
          <p:nvPr>
            <p:ph type="body" idx="1"/>
          </p:nvPr>
        </p:nvSpPr>
        <p:spPr>
          <a:xfrm>
            <a:off x="430612" y="3214417"/>
            <a:ext cx="11608988" cy="130143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ru-RU" sz="2000" dirty="0"/>
              <a:t>Выполнив команду </a:t>
            </a:r>
            <a:r>
              <a:rPr lang="ru-RU" sz="2000" dirty="0" err="1"/>
              <a:t>uname</a:t>
            </a:r>
            <a:r>
              <a:rPr lang="ru-RU" sz="2000" dirty="0"/>
              <a:t> без аргументов, мы получаем строку </a:t>
            </a:r>
            <a:r>
              <a:rPr lang="ru-RU" sz="2000" dirty="0" err="1"/>
              <a:t>Linux</a:t>
            </a:r>
            <a:r>
              <a:rPr lang="ru-RU" sz="2000" dirty="0"/>
              <a:t>. Дополнив ее опцией -a, мы получим более подробную информацию о нашей </a:t>
            </a:r>
            <a:r>
              <a:rPr lang="ru-RU" sz="2000" dirty="0" smtClean="0"/>
              <a:t>системе.</a:t>
            </a:r>
          </a:p>
          <a:p>
            <a:r>
              <a:rPr lang="ru-RU" sz="2000" dirty="0" smtClean="0"/>
              <a:t>Таким </a:t>
            </a:r>
            <a:r>
              <a:rPr lang="ru-RU" sz="2000" dirty="0"/>
              <a:t>образом, изменяя опции и аргументы мы можем менять поведение программы.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F867291-7707-4C9E-84EB-FA37F326F20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47300" y="6181725"/>
            <a:ext cx="2044700" cy="365125"/>
          </a:xfrm>
        </p:spPr>
        <p:txBody>
          <a:bodyPr/>
          <a:lstStyle/>
          <a:p>
            <a:fld id="{3B5CA0C3-2E3F-4C16-8F43-1643E3AA67E7}" type="slidenum">
              <a:rPr lang="ru-RU" smtClean="0"/>
              <a:t>27</a:t>
            </a:fld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430612" y="333029"/>
            <a:ext cx="99012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/>
              <a:t>Использование команд</a:t>
            </a:r>
            <a:endParaRPr lang="ru-RU" sz="36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607" y="4630754"/>
            <a:ext cx="10679547" cy="1073360"/>
          </a:xfrm>
          <a:prstGeom prst="rect">
            <a:avLst/>
          </a:prstGeom>
        </p:spPr>
      </p:pic>
      <p:sp>
        <p:nvSpPr>
          <p:cNvPr id="8" name="Объект 3"/>
          <p:cNvSpPr txBox="1">
            <a:spLocks/>
          </p:cNvSpPr>
          <p:nvPr/>
        </p:nvSpPr>
        <p:spPr>
          <a:xfrm>
            <a:off x="583012" y="1463739"/>
            <a:ext cx="10405454" cy="11814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2000" dirty="0" smtClean="0"/>
              <a:t>Есть команда и ее параметры. Параметры в свою очередь делятся на опции или ключи (то как должна быть выполнена операция) и аргументы (относительно чего будет выполняться команда).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50685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Основы </a:t>
            </a:r>
            <a:r>
              <a:rPr lang="en-US" dirty="0" smtClean="0"/>
              <a:t>Linux</a:t>
            </a:r>
            <a:endParaRPr lang="ru-RU" dirty="0"/>
          </a:p>
        </p:txBody>
      </p:sp>
      <p:sp>
        <p:nvSpPr>
          <p:cNvPr id="9" name="Заголовок 3">
            <a:extLst>
              <a:ext uri="{FF2B5EF4-FFF2-40B4-BE49-F238E27FC236}">
                <a16:creationId xmlns:a16="http://schemas.microsoft.com/office/drawing/2014/main" id="{DC5572C5-B479-43E8-9AD0-B7DA99C842BE}"/>
              </a:ext>
            </a:extLst>
          </p:cNvPr>
          <p:cNvSpPr txBox="1">
            <a:spLocks/>
          </p:cNvSpPr>
          <p:nvPr/>
        </p:nvSpPr>
        <p:spPr>
          <a:xfrm>
            <a:off x="4971010" y="837145"/>
            <a:ext cx="6905304" cy="12420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3132138" algn="l"/>
              </a:tabLst>
            </a:pPr>
            <a:r>
              <a:rPr lang="ru-RU" sz="3600" dirty="0">
                <a:ea typeface="+mn-ea"/>
                <a:cs typeface="+mn-cs"/>
              </a:rPr>
              <a:t>Абсолютная и относительная адресация</a:t>
            </a:r>
          </a:p>
        </p:txBody>
      </p:sp>
      <p:sp>
        <p:nvSpPr>
          <p:cNvPr id="10" name="Текст 1">
            <a:extLst>
              <a:ext uri="{FF2B5EF4-FFF2-40B4-BE49-F238E27FC236}">
                <a16:creationId xmlns:a16="http://schemas.microsoft.com/office/drawing/2014/main" id="{8EDEAE04-707E-48D5-B5F6-05D2045482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89020" y="2341729"/>
            <a:ext cx="6069283" cy="3743385"/>
          </a:xfrm>
        </p:spPr>
        <p:txBody>
          <a:bodyPr>
            <a:noAutofit/>
          </a:bodyPr>
          <a:lstStyle/>
          <a:p>
            <a:pPr marL="457200" indent="-45720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sz="1800" dirty="0"/>
              <a:t>При абсолютной адресации путь к каталогу указывается, начиная с корневого каталога, и далее вниз по дереву. Примеры абсолютных адресов</a:t>
            </a:r>
            <a:r>
              <a:rPr lang="ru-RU" sz="1800" dirty="0" smtClean="0"/>
              <a:t>:</a:t>
            </a:r>
          </a:p>
          <a:p>
            <a:pPr algn="just">
              <a:buClr>
                <a:schemeClr val="accent1"/>
              </a:buClr>
            </a:pPr>
            <a:r>
              <a:rPr lang="ru-RU" sz="1800" dirty="0"/>
              <a:t>	</a:t>
            </a:r>
            <a:r>
              <a:rPr lang="ru-RU" sz="1800" dirty="0" smtClean="0"/>
              <a:t>/</a:t>
            </a:r>
            <a:r>
              <a:rPr lang="en-US" sz="1800" dirty="0" err="1" smtClean="0"/>
              <a:t>tmp</a:t>
            </a:r>
            <a:endParaRPr lang="ru-RU" sz="1800" dirty="0"/>
          </a:p>
          <a:p>
            <a:pPr algn="just">
              <a:buClr>
                <a:schemeClr val="accent1"/>
              </a:buClr>
            </a:pPr>
            <a:r>
              <a:rPr lang="ru-RU" sz="1800" dirty="0" smtClean="0"/>
              <a:t>	/</a:t>
            </a:r>
            <a:r>
              <a:rPr lang="ru-RU" sz="1800" dirty="0" err="1" smtClean="0"/>
              <a:t>var</a:t>
            </a:r>
            <a:r>
              <a:rPr lang="ru-RU" sz="1800" dirty="0" smtClean="0"/>
              <a:t>/</a:t>
            </a:r>
            <a:r>
              <a:rPr lang="ru-RU" sz="1800" dirty="0" err="1" smtClean="0"/>
              <a:t>log</a:t>
            </a:r>
            <a:endParaRPr lang="ru-RU" sz="1800" dirty="0" smtClean="0"/>
          </a:p>
          <a:p>
            <a:pPr algn="just">
              <a:buClr>
                <a:schemeClr val="accent1"/>
              </a:buClr>
            </a:pPr>
            <a:r>
              <a:rPr lang="ru-RU" sz="1800" dirty="0"/>
              <a:t>	</a:t>
            </a:r>
            <a:r>
              <a:rPr lang="ru-RU" sz="1800" dirty="0" smtClean="0"/>
              <a:t>/</a:t>
            </a:r>
            <a:r>
              <a:rPr lang="ru-RU" sz="1800" dirty="0" err="1" smtClean="0"/>
              <a:t>home</a:t>
            </a:r>
            <a:r>
              <a:rPr lang="ru-RU" sz="1800" dirty="0" smtClean="0"/>
              <a:t>/</a:t>
            </a:r>
            <a:r>
              <a:rPr lang="ru-RU" sz="1800" dirty="0" err="1" smtClean="0"/>
              <a:t>user</a:t>
            </a:r>
            <a:r>
              <a:rPr lang="ru-RU" sz="1800" dirty="0" smtClean="0"/>
              <a:t>/</a:t>
            </a:r>
            <a:r>
              <a:rPr lang="en-US" sz="1800" dirty="0" smtClean="0"/>
              <a:t>Documents</a:t>
            </a:r>
            <a:endParaRPr lang="ru-RU" sz="1800" dirty="0" smtClean="0"/>
          </a:p>
          <a:p>
            <a:pPr marL="457200" indent="-45720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endParaRPr lang="ru-RU" sz="1800" dirty="0"/>
          </a:p>
          <a:p>
            <a:pPr marL="457200" indent="-45720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sz="1800" dirty="0"/>
              <a:t>При относительной адресации путь к каталогу указывается относительно текущего каталога.</a:t>
            </a:r>
          </a:p>
        </p:txBody>
      </p:sp>
    </p:spTree>
    <p:extLst>
      <p:ext uri="{BB962C8B-B14F-4D97-AF65-F5344CB8AC3E}">
        <p14:creationId xmlns:p14="http://schemas.microsoft.com/office/powerpoint/2010/main" val="151846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29</a:t>
            </a:fld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2"/>
          </p:nvPr>
        </p:nvSpPr>
        <p:spPr>
          <a:xfrm>
            <a:off x="598714" y="1006476"/>
            <a:ext cx="11150375" cy="1852472"/>
          </a:xfrm>
        </p:spPr>
        <p:txBody>
          <a:bodyPr>
            <a:normAutofit/>
          </a:bodyPr>
          <a:lstStyle/>
          <a:p>
            <a:pPr marL="0" indent="0" algn="just">
              <a:buClr>
                <a:schemeClr val="accent1"/>
              </a:buClr>
              <a:buNone/>
            </a:pPr>
            <a:r>
              <a:rPr lang="ru-RU" sz="2400" b="1" dirty="0" smtClean="0">
                <a:solidFill>
                  <a:schemeClr val="accent1"/>
                </a:solidFill>
                <a:latin typeface="+mj-lt"/>
              </a:rPr>
              <a:t>Команда</a:t>
            </a:r>
            <a:r>
              <a:rPr lang="ru-RU" sz="2400" b="1" dirty="0" smtClean="0">
                <a:solidFill>
                  <a:schemeClr val="accent1"/>
                </a:solidFill>
                <a:latin typeface="TT Hoves" panose="02000503030000020004" pitchFamily="2" charset="-52"/>
              </a:rPr>
              <a:t> « с</a:t>
            </a:r>
            <a:r>
              <a:rPr lang="en-US" sz="2400" b="1" dirty="0" smtClean="0">
                <a:solidFill>
                  <a:schemeClr val="accent1"/>
                </a:solidFill>
                <a:latin typeface="TT Hoves" panose="02000503030000020004" pitchFamily="2" charset="-52"/>
              </a:rPr>
              <a:t>d</a:t>
            </a:r>
            <a:r>
              <a:rPr lang="ru-RU" sz="2400" b="1" dirty="0" smtClean="0">
                <a:solidFill>
                  <a:schemeClr val="accent1"/>
                </a:solidFill>
                <a:latin typeface="TT Hoves" panose="02000503030000020004" pitchFamily="2" charset="-52"/>
              </a:rPr>
              <a:t> »</a:t>
            </a:r>
            <a:endParaRPr lang="ru-RU" sz="2400" b="1" dirty="0" smtClean="0"/>
          </a:p>
          <a:p>
            <a:pPr marL="457200" indent="-45720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sz="2000" b="1" dirty="0" err="1" smtClean="0"/>
              <a:t>cd</a:t>
            </a:r>
            <a:r>
              <a:rPr lang="ru-RU" sz="2000" dirty="0" smtClean="0"/>
              <a:t> </a:t>
            </a:r>
            <a:r>
              <a:rPr lang="ru-RU" sz="2000" dirty="0"/>
              <a:t>- </a:t>
            </a:r>
            <a:r>
              <a:rPr lang="ru-RU" sz="2000" dirty="0" err="1"/>
              <a:t>change</a:t>
            </a:r>
            <a:r>
              <a:rPr lang="ru-RU" sz="2000" dirty="0"/>
              <a:t> </a:t>
            </a:r>
            <a:r>
              <a:rPr lang="ru-RU" sz="2000" dirty="0" err="1"/>
              <a:t>directory</a:t>
            </a:r>
            <a:r>
              <a:rPr lang="ru-RU" sz="2000" dirty="0"/>
              <a:t> – используется для перехода в какую-либо директорию.</a:t>
            </a:r>
          </a:p>
          <a:p>
            <a:pPr marL="457200" indent="-45720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sz="2000" b="1" dirty="0" err="1"/>
              <a:t>cd</a:t>
            </a:r>
            <a:r>
              <a:rPr lang="ru-RU" sz="2000" b="1" dirty="0"/>
              <a:t> .. </a:t>
            </a:r>
            <a:r>
              <a:rPr lang="ru-RU" sz="2000" dirty="0"/>
              <a:t>- переход на уровень выше</a:t>
            </a:r>
          </a:p>
          <a:p>
            <a:pPr marL="457200" indent="-45720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sz="2000" b="1" dirty="0" err="1"/>
              <a:t>cd</a:t>
            </a:r>
            <a:r>
              <a:rPr lang="ru-RU" sz="2000" b="1" dirty="0"/>
              <a:t> ../</a:t>
            </a:r>
            <a:r>
              <a:rPr lang="ru-RU" sz="2000" b="1" dirty="0" err="1"/>
              <a:t>mydir</a:t>
            </a:r>
            <a:r>
              <a:rPr lang="ru-RU" sz="2000" b="1" dirty="0"/>
              <a:t> </a:t>
            </a:r>
            <a:r>
              <a:rPr lang="ru-RU" sz="2000" dirty="0"/>
              <a:t>- сначала на директорию вверх, потом в </a:t>
            </a:r>
            <a:r>
              <a:rPr lang="ru-RU" sz="2000" dirty="0" err="1"/>
              <a:t>mydir</a:t>
            </a:r>
            <a:endParaRPr lang="ru-RU" sz="2000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2681830" y="257316"/>
            <a:ext cx="9067259" cy="671947"/>
          </a:xfrm>
        </p:spPr>
        <p:txBody>
          <a:bodyPr>
            <a:normAutofit fontScale="90000"/>
          </a:bodyPr>
          <a:lstStyle/>
          <a:p>
            <a:pPr>
              <a:tabLst>
                <a:tab pos="3132138" algn="l"/>
              </a:tabLst>
            </a:pPr>
            <a:r>
              <a:rPr lang="ru-RU" sz="4000" dirty="0">
                <a:ea typeface="+mn-ea"/>
                <a:cs typeface="+mn-cs"/>
              </a:rPr>
              <a:t>Основные команды </a:t>
            </a:r>
            <a:r>
              <a:rPr lang="en-US" sz="4000" dirty="0">
                <a:ea typeface="+mn-ea"/>
                <a:cs typeface="+mn-cs"/>
              </a:rPr>
              <a:t>Linux</a:t>
            </a:r>
            <a:endParaRPr lang="ru-RU" sz="4000" dirty="0">
              <a:ea typeface="+mn-ea"/>
              <a:cs typeface="+mn-cs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Основы </a:t>
            </a:r>
            <a:r>
              <a:rPr lang="en-US" dirty="0" smtClean="0"/>
              <a:t>Linux</a:t>
            </a:r>
            <a:endParaRPr lang="ru-RU" dirty="0"/>
          </a:p>
        </p:txBody>
      </p:sp>
      <p:sp>
        <p:nvSpPr>
          <p:cNvPr id="6" name="Текст 2"/>
          <p:cNvSpPr txBox="1">
            <a:spLocks/>
          </p:cNvSpPr>
          <p:nvPr/>
        </p:nvSpPr>
        <p:spPr>
          <a:xfrm>
            <a:off x="598714" y="3300191"/>
            <a:ext cx="4980283" cy="2707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lang="ru-RU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lang="ru-RU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lang="ru-RU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lang="ru-RU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sz="2000" b="1" dirty="0" err="1" smtClean="0"/>
              <a:t>cat</a:t>
            </a:r>
            <a:r>
              <a:rPr lang="ru-RU" sz="2000" dirty="0" smtClean="0"/>
              <a:t> (</a:t>
            </a:r>
            <a:r>
              <a:rPr lang="ru-RU" sz="2000" dirty="0" err="1" smtClean="0"/>
              <a:t>concatenate</a:t>
            </a:r>
            <a:r>
              <a:rPr lang="ru-RU" sz="2000" dirty="0" smtClean="0"/>
              <a:t>) — выводит содержимое файла в командной строке</a:t>
            </a:r>
            <a:endParaRPr lang="en-US" sz="2000" dirty="0" smtClean="0"/>
          </a:p>
          <a:p>
            <a:pPr marL="457200" indent="-457200">
              <a:lnSpc>
                <a:spcPct val="150000"/>
              </a:lnSpc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000" b="1" dirty="0" smtClean="0"/>
              <a:t>p</a:t>
            </a:r>
            <a:r>
              <a:rPr lang="ru-RU" sz="2000" b="1" dirty="0" err="1" smtClean="0"/>
              <a:t>wd</a:t>
            </a:r>
            <a:r>
              <a:rPr lang="en-US" sz="2000" b="1" dirty="0" smtClean="0"/>
              <a:t> </a:t>
            </a:r>
            <a:r>
              <a:rPr lang="en-US" sz="2000" dirty="0" smtClean="0"/>
              <a:t>–</a:t>
            </a:r>
            <a:r>
              <a:rPr lang="ru-RU" sz="2000" dirty="0" smtClean="0"/>
              <a:t> показывает абсолютный путь к текущему каталогу. </a:t>
            </a:r>
            <a:endParaRPr lang="ru-RU" sz="2000" dirty="0"/>
          </a:p>
        </p:txBody>
      </p:sp>
      <p:sp>
        <p:nvSpPr>
          <p:cNvPr id="8" name="Текст 2"/>
          <p:cNvSpPr txBox="1">
            <a:spLocks/>
          </p:cNvSpPr>
          <p:nvPr/>
        </p:nvSpPr>
        <p:spPr>
          <a:xfrm>
            <a:off x="6173901" y="3325063"/>
            <a:ext cx="4771939" cy="3052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lang="ru-RU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lang="ru-RU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lang="ru-RU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lang="ru-RU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000" b="1" dirty="0"/>
              <a:t>t</a:t>
            </a:r>
            <a:r>
              <a:rPr lang="ru-RU" sz="2000" b="1" dirty="0" err="1"/>
              <a:t>ouch</a:t>
            </a:r>
            <a:r>
              <a:rPr lang="ru-RU" sz="2000" b="1" dirty="0"/>
              <a:t> </a:t>
            </a:r>
            <a:r>
              <a:rPr lang="ru-RU" sz="2000" dirty="0"/>
              <a:t>- позволяет создать новый пустой </a:t>
            </a:r>
            <a:r>
              <a:rPr lang="ru-RU" sz="2000" dirty="0" smtClean="0"/>
              <a:t>файл</a:t>
            </a:r>
            <a:endParaRPr lang="ru-RU" sz="2000" dirty="0"/>
          </a:p>
          <a:p>
            <a:pPr marL="457200" indent="-457200">
              <a:lnSpc>
                <a:spcPct val="150000"/>
              </a:lnSpc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000" b="1" dirty="0"/>
              <a:t>r</a:t>
            </a:r>
            <a:r>
              <a:rPr lang="ru-RU" sz="2000" b="1" dirty="0"/>
              <a:t>m </a:t>
            </a:r>
            <a:r>
              <a:rPr lang="ru-RU" sz="2000" dirty="0"/>
              <a:t>- используется для удаления </a:t>
            </a:r>
            <a:r>
              <a:rPr lang="ru-RU" sz="2000" dirty="0" smtClean="0"/>
              <a:t>файлов</a:t>
            </a:r>
            <a:endParaRPr lang="en-US" sz="2000" dirty="0" smtClean="0"/>
          </a:p>
          <a:p>
            <a:pPr marL="457200" indent="-457200">
              <a:lnSpc>
                <a:spcPct val="150000"/>
              </a:lnSpc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000" b="1" dirty="0"/>
              <a:t>history </a:t>
            </a:r>
            <a:r>
              <a:rPr lang="en-US" sz="2000" dirty="0" smtClean="0"/>
              <a:t>– </a:t>
            </a:r>
            <a:r>
              <a:rPr lang="ru-RU" sz="2000" dirty="0" smtClean="0"/>
              <a:t>показывает </a:t>
            </a:r>
            <a:r>
              <a:rPr lang="ru-RU" sz="2000" dirty="0"/>
              <a:t>историю введенных команд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5969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3798932" y="205437"/>
            <a:ext cx="5464629" cy="817336"/>
          </a:xfrm>
        </p:spPr>
        <p:txBody>
          <a:bodyPr>
            <a:normAutofit/>
          </a:bodyPr>
          <a:lstStyle/>
          <a:p>
            <a:r>
              <a:rPr lang="ru-RU" dirty="0"/>
              <a:t>Что такое </a:t>
            </a:r>
            <a:r>
              <a:rPr lang="en-US" dirty="0"/>
              <a:t>Linux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1185335" y="866376"/>
            <a:ext cx="10210800" cy="2527982"/>
          </a:xfrm>
        </p:spPr>
        <p:txBody>
          <a:bodyPr>
            <a:normAutofit/>
          </a:bodyPr>
          <a:lstStyle/>
          <a:p>
            <a:pPr algn="just"/>
            <a:r>
              <a:rPr lang="en-US" sz="1600" b="1" dirty="0"/>
              <a:t>Linux</a:t>
            </a:r>
            <a:r>
              <a:rPr lang="en-US" sz="16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– </a:t>
            </a:r>
            <a:r>
              <a:rPr lang="ru-RU" sz="1600" dirty="0"/>
              <a:t>это современная многопользовательская сетевая </a:t>
            </a:r>
            <a:r>
              <a:rPr lang="en-US" sz="1600" dirty="0"/>
              <a:t>POSIX-</a:t>
            </a:r>
            <a:r>
              <a:rPr lang="ru-RU" sz="1600" dirty="0"/>
              <a:t>совместимая и </a:t>
            </a:r>
            <a:r>
              <a:rPr lang="en-US" sz="1600" dirty="0"/>
              <a:t>Unix-</a:t>
            </a:r>
            <a:r>
              <a:rPr lang="ru-RU" sz="1600" dirty="0"/>
              <a:t>подобная операционная система для персональных компьютеров и рабочих станций, в том числе есть специализированные версии </a:t>
            </a:r>
            <a:r>
              <a:rPr lang="en-US" sz="1600" dirty="0"/>
              <a:t>Unix</a:t>
            </a:r>
            <a:r>
              <a:rPr lang="ru-RU" sz="1600" dirty="0"/>
              <a:t>-систем, которые используются специалистами в таких направлениях как</a:t>
            </a:r>
            <a:r>
              <a:rPr lang="en-US" sz="1600" dirty="0"/>
              <a:t>:</a:t>
            </a:r>
            <a:r>
              <a:rPr lang="ru-RU" sz="1600" dirty="0"/>
              <a:t> информационная безопасность, сетевой инжиниринг.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10147300" y="6181725"/>
            <a:ext cx="2044700" cy="365125"/>
          </a:xfrm>
        </p:spPr>
        <p:txBody>
          <a:bodyPr/>
          <a:lstStyle/>
          <a:p>
            <a:fld id="{3B5CA0C3-2E3F-4C16-8F43-1643E3AA67E7}" type="slidenum">
              <a:rPr lang="ru-RU" smtClean="0"/>
              <a:pPr/>
              <a:t>3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08" y="2366265"/>
            <a:ext cx="3712716" cy="185526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847" y="2366266"/>
            <a:ext cx="3712716" cy="185526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486" y="2366265"/>
            <a:ext cx="3724849" cy="186238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208" y="4326458"/>
            <a:ext cx="3712716" cy="1855267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3924" y="4321162"/>
            <a:ext cx="3712716" cy="1860563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8563" y="4321162"/>
            <a:ext cx="3724849" cy="185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55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>
          <a:xfrm>
            <a:off x="4971010" y="1186542"/>
            <a:ext cx="6878285" cy="5138057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  <a:buClr>
                <a:schemeClr val="accent1"/>
              </a:buClr>
            </a:pPr>
            <a:r>
              <a:rPr lang="ru-RU" sz="2000" dirty="0" smtClean="0"/>
              <a:t>Эта команда отображает содержимое текущего каталога. Также с ее помощью можно позволяет просматривать информацию о директориях. </a:t>
            </a:r>
            <a:r>
              <a:rPr lang="ru-RU" sz="2000" dirty="0"/>
              <a:t>С помощью этой </a:t>
            </a:r>
            <a:r>
              <a:rPr lang="ru-RU" sz="2000" dirty="0" smtClean="0"/>
              <a:t>команды </a:t>
            </a:r>
            <a:r>
              <a:rPr lang="ru-RU" sz="2000" dirty="0"/>
              <a:t>мы можем узнать:</a:t>
            </a:r>
          </a:p>
          <a:p>
            <a:pPr marL="457200" indent="-457200" algn="just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sz="2000" dirty="0"/>
              <a:t>Права на конкретный объект (чтение, запись, исполнение)</a:t>
            </a:r>
          </a:p>
          <a:p>
            <a:pPr marL="457200" indent="-457200" algn="just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sz="2000" dirty="0"/>
              <a:t>Количество “жестких” ссылок на файл</a:t>
            </a:r>
          </a:p>
          <a:p>
            <a:pPr marL="457200" indent="-457200" algn="just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sz="2000" dirty="0"/>
              <a:t>Владелец файла/директории</a:t>
            </a:r>
          </a:p>
          <a:p>
            <a:pPr marL="457200" indent="-457200" algn="just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sz="2000" dirty="0"/>
              <a:t>Группа владельца файла/директории</a:t>
            </a:r>
          </a:p>
          <a:p>
            <a:pPr marL="457200" indent="-457200" algn="just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sz="2000" dirty="0"/>
              <a:t>Размер файла/директории в байтах</a:t>
            </a:r>
          </a:p>
          <a:p>
            <a:pPr marL="457200" indent="-457200" algn="just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sz="2000" dirty="0"/>
              <a:t>Время модификации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>
          <a:xfrm>
            <a:off x="356686" y="334528"/>
            <a:ext cx="3442428" cy="36512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30</a:t>
            </a:fld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/>
              <a:t>Основы </a:t>
            </a:r>
            <a:r>
              <a:rPr lang="en-US" dirty="0" smtClean="0"/>
              <a:t>Linux</a:t>
            </a:r>
            <a:endParaRPr lang="ru-RU" dirty="0"/>
          </a:p>
        </p:txBody>
      </p:sp>
      <p:sp>
        <p:nvSpPr>
          <p:cNvPr id="10" name="Заголовок 3">
            <a:extLst>
              <a:ext uri="{FF2B5EF4-FFF2-40B4-BE49-F238E27FC236}">
                <a16:creationId xmlns:a16="http://schemas.microsoft.com/office/drawing/2014/main" id="{DC5572C5-B479-43E8-9AD0-B7DA99C842BE}"/>
              </a:ext>
            </a:extLst>
          </p:cNvPr>
          <p:cNvSpPr txBox="1">
            <a:spLocks/>
          </p:cNvSpPr>
          <p:nvPr/>
        </p:nvSpPr>
        <p:spPr>
          <a:xfrm>
            <a:off x="4971010" y="230260"/>
            <a:ext cx="6878284" cy="10979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3132138" algn="l"/>
              </a:tabLst>
            </a:pPr>
            <a:r>
              <a:rPr lang="ru-RU" sz="3600" dirty="0" smtClean="0">
                <a:ea typeface="+mn-ea"/>
                <a:cs typeface="+mn-cs"/>
              </a:rPr>
              <a:t>Команда « </a:t>
            </a:r>
            <a:r>
              <a:rPr lang="en-US" sz="3600" dirty="0" smtClean="0">
                <a:ea typeface="+mn-ea"/>
                <a:cs typeface="+mn-cs"/>
              </a:rPr>
              <a:t>ls </a:t>
            </a:r>
            <a:r>
              <a:rPr lang="ru-RU" sz="3600" dirty="0" smtClean="0">
                <a:ea typeface="+mn-ea"/>
                <a:cs typeface="+mn-cs"/>
              </a:rPr>
              <a:t>»</a:t>
            </a:r>
            <a:endParaRPr lang="ru-RU" sz="36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384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31</a:t>
            </a:fld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2"/>
          </p:nvPr>
        </p:nvSpPr>
        <p:spPr>
          <a:xfrm>
            <a:off x="598714" y="929263"/>
            <a:ext cx="11150375" cy="140105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30000"/>
              </a:lnSpc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sz="1800" dirty="0"/>
              <a:t>Просмотреть содержимое какого-либо каталога можно из любой точки системы, для этого после команды </a:t>
            </a:r>
            <a:r>
              <a:rPr lang="en-US" sz="1800" dirty="0"/>
              <a:t>ls </a:t>
            </a:r>
            <a:r>
              <a:rPr lang="ru-RU" sz="1800" dirty="0"/>
              <a:t>нужно указать путь к этому каталогу:</a:t>
            </a:r>
          </a:p>
          <a:p>
            <a:pPr marL="0" indent="450850">
              <a:lnSpc>
                <a:spcPct val="130000"/>
              </a:lnSpc>
              <a:spcAft>
                <a:spcPts val="0"/>
              </a:spcAft>
              <a:buClr>
                <a:schemeClr val="accent1"/>
              </a:buClr>
              <a:buNone/>
            </a:pPr>
            <a:r>
              <a:rPr lang="en-US" sz="1800" b="1" dirty="0" smtClean="0"/>
              <a:t>ls </a:t>
            </a:r>
            <a:r>
              <a:rPr lang="ru-RU" sz="1800" b="1" dirty="0"/>
              <a:t>/</a:t>
            </a:r>
            <a:r>
              <a:rPr lang="en-US" sz="1800" b="1" dirty="0"/>
              <a:t>home</a:t>
            </a:r>
            <a:r>
              <a:rPr lang="ru-RU" sz="1800" b="1" dirty="0"/>
              <a:t>/</a:t>
            </a:r>
            <a:r>
              <a:rPr lang="en-US" sz="1800" b="1" dirty="0"/>
              <a:t>user</a:t>
            </a:r>
            <a:r>
              <a:rPr lang="ru-RU" sz="1800" b="1" dirty="0"/>
              <a:t>/</a:t>
            </a:r>
            <a:r>
              <a:rPr lang="en-US" sz="1800" b="1" dirty="0"/>
              <a:t>Documents</a:t>
            </a:r>
            <a:endParaRPr lang="ru-RU" sz="1800" b="1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2681830" y="257316"/>
            <a:ext cx="9067259" cy="671947"/>
          </a:xfrm>
        </p:spPr>
        <p:txBody>
          <a:bodyPr>
            <a:normAutofit fontScale="90000"/>
          </a:bodyPr>
          <a:lstStyle/>
          <a:p>
            <a:pPr>
              <a:tabLst>
                <a:tab pos="3132138" algn="l"/>
              </a:tabLst>
            </a:pPr>
            <a:r>
              <a:rPr lang="ru-RU" sz="4000" dirty="0"/>
              <a:t>Использование команды « </a:t>
            </a:r>
            <a:r>
              <a:rPr lang="en-US" sz="4000" dirty="0"/>
              <a:t>ls </a:t>
            </a:r>
            <a:r>
              <a:rPr lang="ru-RU" sz="4000" dirty="0"/>
              <a:t>»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Основы </a:t>
            </a:r>
            <a:r>
              <a:rPr lang="en-US" dirty="0" smtClean="0"/>
              <a:t>Linux</a:t>
            </a:r>
            <a:endParaRPr lang="ru-RU" dirty="0"/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/>
          </p:nvPr>
        </p:nvGraphicFramePr>
        <p:xfrm>
          <a:off x="1365120" y="2391449"/>
          <a:ext cx="9461728" cy="325927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23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9600">
                  <a:extLst>
                    <a:ext uri="{9D8B030D-6E8A-4147-A177-3AD203B41FA5}">
                      <a16:colId xmlns:a16="http://schemas.microsoft.com/office/drawing/2014/main" val="2000884176"/>
                    </a:ext>
                  </a:extLst>
                </a:gridCol>
              </a:tblGrid>
              <a:tr h="494779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Опции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Описание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-l</a:t>
                      </a:r>
                      <a:endParaRPr lang="ru-R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Просмотр содержимое каталога длинным списком. Выводит список файлов и каталогов вместе с датой их создания и владельцем</a:t>
                      </a:r>
                      <a:endParaRPr lang="ru-RU" b="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-a</a:t>
                      </a:r>
                      <a:endParaRPr lang="ru-R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i="0" u="non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Позволяет увидеть скрытые файлы и каталоги</a:t>
                      </a:r>
                      <a:endParaRPr lang="ru-RU" i="0" u="non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-t</a:t>
                      </a:r>
                      <a:endParaRPr lang="ru-R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Используется для того, чтобы вывести список файлов по дате их создания, начиная с самых новых</a:t>
                      </a:r>
                      <a:endParaRPr lang="ru-RU" i="0" u="non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-r</a:t>
                      </a:r>
                      <a:endParaRPr lang="ru-R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Для вывода содержимого каталога в обратном порядке</a:t>
                      </a:r>
                      <a:endParaRPr lang="ru-RU" i="0" u="non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-h</a:t>
                      </a:r>
                      <a:endParaRPr lang="ru-R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Используя вместе с опцией –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r>
                        <a:rPr lang="ru-RU" sz="18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отобразит размер файлов</a:t>
                      </a:r>
                      <a:endParaRPr lang="ru-RU" i="0" u="non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954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38035" y="3276600"/>
            <a:ext cx="5913664" cy="2689980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TT Hoves" panose="02000503030000020004" pitchFamily="2" charset="-52"/>
              </a:rPr>
              <a:t>Тема 1. Основы </a:t>
            </a:r>
            <a:r>
              <a:rPr lang="en-US" sz="3600" dirty="0" smtClean="0">
                <a:latin typeface="TT Hoves" panose="02000503030000020004" pitchFamily="2" charset="-52"/>
              </a:rPr>
              <a:t>Linux</a:t>
            </a:r>
          </a:p>
          <a:p>
            <a:r>
              <a:rPr lang="ru-RU" sz="3600" dirty="0" smtClean="0">
                <a:latin typeface="TT Hoves" panose="02000503030000020004" pitchFamily="2" charset="-52"/>
              </a:rPr>
              <a:t>Работа с файлами в </a:t>
            </a:r>
            <a:r>
              <a:rPr lang="en-US" sz="3600" dirty="0" smtClean="0">
                <a:latin typeface="TT Hoves" panose="02000503030000020004" pitchFamily="2" charset="-52"/>
              </a:rPr>
              <a:t>Linux</a:t>
            </a:r>
            <a:endParaRPr lang="ru-RU" sz="3600" dirty="0">
              <a:latin typeface="TT Hoves" panose="02000503030000020004" pitchFamily="2" charset="-52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Работа с файлами в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Linux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</a:b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50088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3519" r="3519"/>
          <a:stretch>
            <a:fillRect/>
          </a:stretch>
        </p:blipFill>
        <p:spPr>
          <a:xfrm>
            <a:off x="7644993" y="2451100"/>
            <a:ext cx="4544539" cy="3179350"/>
          </a:xfrm>
          <a:prstGeom prst="rect">
            <a:avLst/>
          </a:prstGeom>
        </p:spPr>
      </p:pic>
      <p:sp>
        <p:nvSpPr>
          <p:cNvPr id="12" name="Текст 11"/>
          <p:cNvSpPr>
            <a:spLocks noGrp="1"/>
          </p:cNvSpPr>
          <p:nvPr>
            <p:ph type="body" sz="quarter" idx="15"/>
          </p:nvPr>
        </p:nvSpPr>
        <p:spPr>
          <a:xfrm>
            <a:off x="660256" y="1046205"/>
            <a:ext cx="7445776" cy="490266"/>
          </a:xfrm>
        </p:spPr>
        <p:txBody>
          <a:bodyPr/>
          <a:lstStyle/>
          <a:p>
            <a:r>
              <a:rPr lang="ru-RU" sz="4400" dirty="0" smtClean="0"/>
              <a:t>Работа </a:t>
            </a:r>
            <a:r>
              <a:rPr lang="ru-RU" sz="4400" dirty="0"/>
              <a:t>с каталогами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660256" y="2219877"/>
            <a:ext cx="4627206" cy="1944693"/>
          </a:xfrm>
        </p:spPr>
        <p:txBody>
          <a:bodyPr>
            <a:noAutofit/>
          </a:bodyPr>
          <a:lstStyle/>
          <a:p>
            <a:pPr marL="285750" indent="-285750">
              <a:lnSpc>
                <a:spcPts val="2000"/>
              </a:lnSpc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ru-RU" sz="1600" dirty="0"/>
              <a:t>Теперь перейдём непосредственно к работе с каталогами и файлами и конечно, же работать с ними мы будем из терминала, потому в </a:t>
            </a:r>
            <a:r>
              <a:rPr lang="ru-RU" sz="1600" dirty="0" err="1"/>
              <a:t>Linux</a:t>
            </a:r>
            <a:r>
              <a:rPr lang="ru-RU" sz="1600" dirty="0"/>
              <a:t> без терминала никак, прими это за аксиому, в терминале работать быстро, надёжно и удобно (когда разберёшься</a:t>
            </a:r>
            <a:r>
              <a:rPr lang="ru-RU" sz="1600" dirty="0" smtClean="0"/>
              <a:t>).</a:t>
            </a:r>
            <a:br>
              <a:rPr lang="ru-RU" sz="1600" dirty="0" smtClean="0"/>
            </a:br>
            <a:endParaRPr lang="ru-RU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660256" y="4325435"/>
            <a:ext cx="46272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ru-RU" sz="1600" dirty="0" smtClean="0">
                <a:latin typeface="+mj-lt"/>
              </a:rPr>
              <a:t>Поэтому рассмотрим </a:t>
            </a:r>
            <a:r>
              <a:rPr lang="ru-RU" sz="1600" dirty="0">
                <a:latin typeface="+mj-lt"/>
              </a:rPr>
              <a:t>наиболее часто используемые команды.</a:t>
            </a:r>
          </a:p>
        </p:txBody>
      </p:sp>
    </p:spTree>
    <p:extLst>
      <p:ext uri="{BB962C8B-B14F-4D97-AF65-F5344CB8AC3E}">
        <p14:creationId xmlns:p14="http://schemas.microsoft.com/office/powerpoint/2010/main" val="95018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10147300" y="6181725"/>
            <a:ext cx="2044700" cy="365125"/>
          </a:xfrm>
        </p:spPr>
        <p:txBody>
          <a:bodyPr/>
          <a:lstStyle/>
          <a:p>
            <a:fld id="{3B5CA0C3-2E3F-4C16-8F43-1643E3AA67E7}" type="slidenum">
              <a:rPr lang="ru-RU" smtClean="0"/>
              <a:pPr/>
              <a:t>34</a:t>
            </a:fld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1639328" y="823952"/>
            <a:ext cx="936642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dirty="0" smtClean="0"/>
              <a:t>Начнём с </a:t>
            </a:r>
            <a:r>
              <a:rPr lang="ru-RU" sz="4400" dirty="0"/>
              <a:t>обновления системы</a:t>
            </a:r>
            <a:r>
              <a:rPr lang="ru-RU" sz="4400" dirty="0" smtClean="0"/>
              <a:t> </a:t>
            </a:r>
            <a:endParaRPr lang="ru-RU" sz="44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44843" y="1871703"/>
            <a:ext cx="528869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dirty="0" err="1"/>
              <a:t>sudo</a:t>
            </a:r>
            <a:r>
              <a:rPr lang="en-US" dirty="0"/>
              <a:t> apt update</a:t>
            </a:r>
            <a:r>
              <a:rPr lang="ru-RU" dirty="0"/>
              <a:t> - синхронизирует информацию из </a:t>
            </a:r>
            <a:r>
              <a:rPr lang="ru-RU" dirty="0" err="1"/>
              <a:t>репозитория</a:t>
            </a:r>
            <a:r>
              <a:rPr lang="ru-RU" dirty="0"/>
              <a:t> с локальным кэшем, эту команду</a:t>
            </a:r>
            <a:br>
              <a:rPr lang="ru-RU" dirty="0"/>
            </a:br>
            <a:r>
              <a:rPr lang="ru-RU" dirty="0"/>
              <a:t>необходимо выполнять перед установкой любых </a:t>
            </a:r>
            <a:r>
              <a:rPr lang="ru-RU" dirty="0" smtClean="0"/>
              <a:t>пакетов.</a:t>
            </a:r>
            <a:endParaRPr lang="en-US" dirty="0"/>
          </a:p>
          <a:p>
            <a:endParaRPr lang="en-US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444843" y="3904339"/>
            <a:ext cx="535459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dirty="0" err="1"/>
              <a:t>sudo</a:t>
            </a:r>
            <a:r>
              <a:rPr lang="en-US" dirty="0"/>
              <a:t> apt </a:t>
            </a:r>
            <a:r>
              <a:rPr lang="en-US" dirty="0" smtClean="0"/>
              <a:t>full-upgrade</a:t>
            </a:r>
            <a:r>
              <a:rPr lang="ru-RU" dirty="0" smtClean="0"/>
              <a:t> - </a:t>
            </a:r>
            <a:r>
              <a:rPr lang="ru-RU" dirty="0"/>
              <a:t>обновит все пакеты, для которых вышли новые версии, в том числе установит</a:t>
            </a:r>
            <a:br>
              <a:rPr lang="ru-RU" dirty="0"/>
            </a:br>
            <a:r>
              <a:rPr lang="ru-RU" dirty="0"/>
              <a:t>необходимые зависимости и удалит мешающие пакеты, а </a:t>
            </a:r>
            <a:r>
              <a:rPr lang="ru-RU" dirty="0" smtClean="0"/>
              <a:t>также обновится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ядро системы, если вышла новая </a:t>
            </a:r>
            <a:r>
              <a:rPr lang="ru-RU" dirty="0" smtClean="0"/>
              <a:t>версия.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325" y="1871704"/>
            <a:ext cx="5222789" cy="175432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325" y="3786028"/>
            <a:ext cx="5222789" cy="239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8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Объект 8"/>
          <p:cNvGraphicFramePr>
            <a:graphicFrameLocks noGrp="1"/>
          </p:cNvGraphicFramePr>
          <p:nvPr>
            <p:ph type="pic" idx="1"/>
            <p:extLst/>
          </p:nvPr>
        </p:nvGraphicFramePr>
        <p:xfrm>
          <a:off x="486032" y="2089922"/>
          <a:ext cx="6549081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9229">
                  <a:extLst>
                    <a:ext uri="{9D8B030D-6E8A-4147-A177-3AD203B41FA5}">
                      <a16:colId xmlns:a16="http://schemas.microsoft.com/office/drawing/2014/main" val="355743250"/>
                    </a:ext>
                  </a:extLst>
                </a:gridCol>
                <a:gridCol w="2929852">
                  <a:extLst>
                    <a:ext uri="{9D8B030D-6E8A-4147-A177-3AD203B41FA5}">
                      <a16:colId xmlns:a16="http://schemas.microsoft.com/office/drawing/2014/main" val="34874293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 smtClean="0">
                          <a:effectLst/>
                        </a:rPr>
                        <a:t>Команда</a:t>
                      </a:r>
                      <a:endParaRPr lang="en-US" sz="1600" b="0" dirty="0">
                        <a:effectLst/>
                      </a:endParaRPr>
                    </a:p>
                  </a:txBody>
                  <a:tcPr marL="64863" marR="648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Описание</a:t>
                      </a:r>
                      <a:endParaRPr lang="ru-RU" sz="1600" dirty="0"/>
                    </a:p>
                  </a:txBody>
                  <a:tcPr marL="64863" marR="64863"/>
                </a:tc>
                <a:extLst>
                  <a:ext uri="{0D108BD9-81ED-4DB2-BD59-A6C34878D82A}">
                    <a16:rowId xmlns:a16="http://schemas.microsoft.com/office/drawing/2014/main" val="2050355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</a:rPr>
                        <a:t>apt-get install  program</a:t>
                      </a:r>
                    </a:p>
                  </a:txBody>
                  <a:tcPr marL="64863" marR="64863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установить/обновить программы</a:t>
                      </a:r>
                      <a:endParaRPr lang="ru-RU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64863" marR="64863"/>
                </a:tc>
                <a:extLst>
                  <a:ext uri="{0D108BD9-81ED-4DB2-BD59-A6C34878D82A}">
                    <a16:rowId xmlns:a16="http://schemas.microsoft.com/office/drawing/2014/main" val="4148855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apt-get remove program</a:t>
                      </a:r>
                      <a:endParaRPr lang="ru-RU" sz="1600" dirty="0"/>
                    </a:p>
                  </a:txBody>
                  <a:tcPr marL="64863" marR="64863"/>
                </a:tc>
                <a:tc>
                  <a:txBody>
                    <a:bodyPr/>
                    <a:lstStyle/>
                    <a:p>
                      <a:r>
                        <a:rPr lang="ru-RU" sz="1600" dirty="0" smtClean="0">
                          <a:effectLst/>
                        </a:rPr>
                        <a:t>удалить программы, </a:t>
                      </a:r>
                      <a:r>
                        <a:rPr lang="ru-RU" sz="1600" dirty="0">
                          <a:effectLst/>
                        </a:rPr>
                        <a:t>сохранив файлы конфигурации</a:t>
                      </a:r>
                    </a:p>
                  </a:txBody>
                  <a:tcPr marL="64863" marR="64863" anchor="ctr"/>
                </a:tc>
                <a:extLst>
                  <a:ext uri="{0D108BD9-81ED-4DB2-BD59-A6C34878D82A}">
                    <a16:rowId xmlns:a16="http://schemas.microsoft.com/office/drawing/2014/main" val="872484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apt-get purge program</a:t>
                      </a:r>
                      <a:endParaRPr lang="ru-RU" sz="1600" dirty="0"/>
                    </a:p>
                  </a:txBody>
                  <a:tcPr marL="64863" marR="64863"/>
                </a:tc>
                <a:tc>
                  <a:txBody>
                    <a:bodyPr/>
                    <a:lstStyle/>
                    <a:p>
                      <a:r>
                        <a:rPr lang="ru-RU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удалить программы и файлы конфигурации</a:t>
                      </a:r>
                      <a:endParaRPr lang="ru-RU" sz="1600" dirty="0"/>
                    </a:p>
                  </a:txBody>
                  <a:tcPr marL="64863" marR="64863"/>
                </a:tc>
                <a:extLst>
                  <a:ext uri="{0D108BD9-81ED-4DB2-BD59-A6C34878D82A}">
                    <a16:rowId xmlns:a16="http://schemas.microsoft.com/office/drawing/2014/main" val="2435748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apt-get check</a:t>
                      </a:r>
                      <a:endParaRPr lang="ru-RU" sz="1600" dirty="0"/>
                    </a:p>
                  </a:txBody>
                  <a:tcPr marL="64863" marR="64863"/>
                </a:tc>
                <a:tc>
                  <a:txBody>
                    <a:bodyPr/>
                    <a:lstStyle/>
                    <a:p>
                      <a:r>
                        <a:rPr lang="ru-RU" sz="1600" dirty="0" smtClean="0">
                          <a:effectLst/>
                        </a:rPr>
                        <a:t>проверить </a:t>
                      </a:r>
                      <a:r>
                        <a:rPr lang="ru-RU" sz="1600" dirty="0">
                          <a:effectLst/>
                        </a:rPr>
                        <a:t>зависимости</a:t>
                      </a:r>
                    </a:p>
                  </a:txBody>
                  <a:tcPr marL="64863" marR="64863" anchor="ctr"/>
                </a:tc>
                <a:extLst>
                  <a:ext uri="{0D108BD9-81ED-4DB2-BD59-A6C34878D82A}">
                    <a16:rowId xmlns:a16="http://schemas.microsoft.com/office/drawing/2014/main" val="159591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apt-get </a:t>
                      </a:r>
                      <a:r>
                        <a:rPr lang="en-US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autoclean</a:t>
                      </a:r>
                      <a:endParaRPr lang="ru-RU" sz="1600" dirty="0"/>
                    </a:p>
                  </a:txBody>
                  <a:tcPr marL="64863" marR="64863"/>
                </a:tc>
                <a:tc>
                  <a:txBody>
                    <a:bodyPr/>
                    <a:lstStyle/>
                    <a:p>
                      <a:r>
                        <a:rPr lang="ru-RU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удалить старые архивные файлы пакетов</a:t>
                      </a:r>
                      <a:endParaRPr lang="ru-RU" sz="1600" dirty="0"/>
                    </a:p>
                  </a:txBody>
                  <a:tcPr marL="64863" marR="64863"/>
                </a:tc>
                <a:extLst>
                  <a:ext uri="{0D108BD9-81ED-4DB2-BD59-A6C34878D82A}">
                    <a16:rowId xmlns:a16="http://schemas.microsoft.com/office/drawing/2014/main" val="2154475623"/>
                  </a:ext>
                </a:extLst>
              </a:tr>
            </a:tbl>
          </a:graphicData>
        </a:graphic>
      </p:graphicFrame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DB9C169-BFEE-4D87-8CD3-0B89D0E39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35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2782038" y="215101"/>
            <a:ext cx="9067258" cy="1097927"/>
          </a:xfrm>
        </p:spPr>
        <p:txBody>
          <a:bodyPr>
            <a:normAutofit/>
          </a:bodyPr>
          <a:lstStyle/>
          <a:p>
            <a:r>
              <a:rPr lang="ru-RU" dirty="0" smtClean="0"/>
              <a:t>Пакетный менеджер </a:t>
            </a:r>
            <a:r>
              <a:rPr lang="en-US" dirty="0" smtClean="0"/>
              <a:t>apt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714" y="2442862"/>
            <a:ext cx="4547286" cy="3200057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486032" y="954615"/>
            <a:ext cx="11363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pt - </a:t>
            </a:r>
            <a:r>
              <a:rPr lang="ru-RU" dirty="0" smtClean="0"/>
              <a:t>консольная </a:t>
            </a:r>
            <a:r>
              <a:rPr lang="ru-RU" dirty="0"/>
              <a:t>утилита, выполняющая роль «поисковика» и загрузчика пакетов из </a:t>
            </a:r>
            <a:r>
              <a:rPr lang="ru-RU" dirty="0" err="1"/>
              <a:t>репозиториев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137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Объект 8"/>
          <p:cNvGraphicFramePr>
            <a:graphicFrameLocks noGrp="1"/>
          </p:cNvGraphicFramePr>
          <p:nvPr>
            <p:ph type="pic" idx="1"/>
            <p:extLst>
              <p:ext uri="{D42A27DB-BD31-4B8C-83A1-F6EECF244321}">
                <p14:modId xmlns:p14="http://schemas.microsoft.com/office/powerpoint/2010/main" val="4261755491"/>
              </p:ext>
            </p:extLst>
          </p:nvPr>
        </p:nvGraphicFramePr>
        <p:xfrm>
          <a:off x="419451" y="2829952"/>
          <a:ext cx="6703333" cy="189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1627">
                  <a:extLst>
                    <a:ext uri="{9D8B030D-6E8A-4147-A177-3AD203B41FA5}">
                      <a16:colId xmlns:a16="http://schemas.microsoft.com/office/drawing/2014/main" val="355743250"/>
                    </a:ext>
                  </a:extLst>
                </a:gridCol>
                <a:gridCol w="3271706">
                  <a:extLst>
                    <a:ext uri="{9D8B030D-6E8A-4147-A177-3AD203B41FA5}">
                      <a16:colId xmlns:a16="http://schemas.microsoft.com/office/drawing/2014/main" val="34874293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 smtClean="0">
                          <a:effectLst/>
                        </a:rPr>
                        <a:t>Команда</a:t>
                      </a:r>
                      <a:endParaRPr lang="en-US" sz="1600" b="0" dirty="0">
                        <a:effectLst/>
                      </a:endParaRPr>
                    </a:p>
                  </a:txBody>
                  <a:tcPr marL="64863" marR="648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Описание</a:t>
                      </a:r>
                      <a:endParaRPr lang="ru-RU" sz="1600" dirty="0"/>
                    </a:p>
                  </a:txBody>
                  <a:tcPr marL="64863" marR="64863"/>
                </a:tc>
                <a:extLst>
                  <a:ext uri="{0D108BD9-81ED-4DB2-BD59-A6C34878D82A}">
                    <a16:rowId xmlns:a16="http://schemas.microsoft.com/office/drawing/2014/main" val="2050355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</a:rPr>
                        <a:t>Dpkg –S /bin/</a:t>
                      </a:r>
                      <a:r>
                        <a:rPr lang="en-US" sz="1600" dirty="0" err="1" smtClean="0">
                          <a:effectLst/>
                        </a:rPr>
                        <a:t>netstat</a:t>
                      </a:r>
                      <a:endParaRPr lang="en-US" sz="1600" dirty="0" smtClean="0">
                        <a:effectLst/>
                      </a:endParaRPr>
                    </a:p>
                  </a:txBody>
                  <a:tcPr marL="64863" marR="64863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Поиск</a:t>
                      </a:r>
                      <a:r>
                        <a:rPr lang="ru-RU" sz="16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пакета и к кому дистрибутиву он относится</a:t>
                      </a:r>
                      <a:endParaRPr lang="ru-RU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64863" marR="64863"/>
                </a:tc>
                <a:extLst>
                  <a:ext uri="{0D108BD9-81ED-4DB2-BD59-A6C34878D82A}">
                    <a16:rowId xmlns:a16="http://schemas.microsoft.com/office/drawing/2014/main" val="4148855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Dpkg</a:t>
                      </a:r>
                      <a:r>
                        <a:rPr lang="en-US" sz="16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–L net-tools</a:t>
                      </a:r>
                      <a:endParaRPr lang="ru-RU" sz="1600" dirty="0"/>
                    </a:p>
                  </a:txBody>
                  <a:tcPr marL="64863" marR="64863"/>
                </a:tc>
                <a:tc>
                  <a:txBody>
                    <a:bodyPr/>
                    <a:lstStyle/>
                    <a:p>
                      <a:r>
                        <a:rPr lang="ru-RU" sz="1600" dirty="0" smtClean="0">
                          <a:effectLst/>
                        </a:rPr>
                        <a:t>Просмотр</a:t>
                      </a:r>
                      <a:r>
                        <a:rPr lang="ru-RU" sz="1600" baseline="0" dirty="0" smtClean="0">
                          <a:effectLst/>
                        </a:rPr>
                        <a:t> состав пакета или дистрибутива</a:t>
                      </a:r>
                      <a:endParaRPr lang="ru-RU" sz="1600" dirty="0">
                        <a:effectLst/>
                      </a:endParaRPr>
                    </a:p>
                  </a:txBody>
                  <a:tcPr marL="64863" marR="64863" anchor="ctr"/>
                </a:tc>
                <a:extLst>
                  <a:ext uri="{0D108BD9-81ED-4DB2-BD59-A6C34878D82A}">
                    <a16:rowId xmlns:a16="http://schemas.microsoft.com/office/drawing/2014/main" val="872484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Sudo</a:t>
                      </a: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apt-get install net-tools</a:t>
                      </a:r>
                      <a:endParaRPr lang="ru-RU" sz="1600" dirty="0"/>
                    </a:p>
                  </a:txBody>
                  <a:tcPr marL="64863" marR="64863"/>
                </a:tc>
                <a:tc>
                  <a:txBody>
                    <a:bodyPr/>
                    <a:lstStyle/>
                    <a:p>
                      <a:r>
                        <a:rPr lang="ru-RU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Обновление</a:t>
                      </a:r>
                      <a:r>
                        <a:rPr lang="ru-RU" sz="16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нужного пакета</a:t>
                      </a:r>
                      <a:endParaRPr lang="ru-RU" sz="1600" dirty="0"/>
                    </a:p>
                  </a:txBody>
                  <a:tcPr marL="64863" marR="64863"/>
                </a:tc>
                <a:extLst>
                  <a:ext uri="{0D108BD9-81ED-4DB2-BD59-A6C34878D82A}">
                    <a16:rowId xmlns:a16="http://schemas.microsoft.com/office/drawing/2014/main" val="2435748124"/>
                  </a:ext>
                </a:extLst>
              </a:tr>
            </a:tbl>
          </a:graphicData>
        </a:graphic>
      </p:graphicFrame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DB9C169-BFEE-4D87-8CD3-0B89D0E39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36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2782038" y="271892"/>
            <a:ext cx="9067258" cy="1097927"/>
          </a:xfrm>
        </p:spPr>
        <p:txBody>
          <a:bodyPr>
            <a:normAutofit/>
          </a:bodyPr>
          <a:lstStyle/>
          <a:p>
            <a:r>
              <a:rPr lang="ru-RU" dirty="0" smtClean="0"/>
              <a:t>Пакетный менеджер </a:t>
            </a:r>
            <a:r>
              <a:rPr lang="en-US" dirty="0" smtClean="0"/>
              <a:t>dpkg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19451" y="1089257"/>
            <a:ext cx="117725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Утилита DPKG появилась в дистрибутиве </a:t>
            </a:r>
            <a:r>
              <a:rPr lang="ru-RU" dirty="0" err="1"/>
              <a:t>Debian</a:t>
            </a:r>
            <a:r>
              <a:rPr lang="ru-RU" dirty="0"/>
              <a:t> в 1995 году. Низкоуровневый пакетный менеджер создан только для работы с локальными DEB пакетами и не может самостоятельно разрешать зависимости, а также скачивать пакеты из </a:t>
            </a:r>
            <a:r>
              <a:rPr lang="ru-RU" dirty="0" err="1"/>
              <a:t>репозиториев</a:t>
            </a:r>
            <a:r>
              <a:rPr lang="ru-RU" dirty="0"/>
              <a:t>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3993" y="2447632"/>
            <a:ext cx="4578007" cy="320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73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Объект 8"/>
          <p:cNvGraphicFramePr>
            <a:graphicFrameLocks noGrp="1"/>
          </p:cNvGraphicFramePr>
          <p:nvPr>
            <p:ph type="pic" idx="1"/>
            <p:extLst>
              <p:ext uri="{D42A27DB-BD31-4B8C-83A1-F6EECF244321}">
                <p14:modId xmlns:p14="http://schemas.microsoft.com/office/powerpoint/2010/main" val="464138219"/>
              </p:ext>
            </p:extLst>
          </p:nvPr>
        </p:nvGraphicFramePr>
        <p:xfrm>
          <a:off x="419451" y="2717244"/>
          <a:ext cx="6703333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1627">
                  <a:extLst>
                    <a:ext uri="{9D8B030D-6E8A-4147-A177-3AD203B41FA5}">
                      <a16:colId xmlns:a16="http://schemas.microsoft.com/office/drawing/2014/main" val="355743250"/>
                    </a:ext>
                  </a:extLst>
                </a:gridCol>
                <a:gridCol w="3271706">
                  <a:extLst>
                    <a:ext uri="{9D8B030D-6E8A-4147-A177-3AD203B41FA5}">
                      <a16:colId xmlns:a16="http://schemas.microsoft.com/office/drawing/2014/main" val="34874293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 smtClean="0">
                          <a:effectLst/>
                        </a:rPr>
                        <a:t>Команда</a:t>
                      </a:r>
                      <a:endParaRPr lang="en-US" sz="1600" b="0" dirty="0">
                        <a:effectLst/>
                      </a:endParaRPr>
                    </a:p>
                  </a:txBody>
                  <a:tcPr marL="64863" marR="648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Описание</a:t>
                      </a:r>
                      <a:endParaRPr lang="ru-RU" sz="1600" dirty="0"/>
                    </a:p>
                  </a:txBody>
                  <a:tcPr marL="64863" marR="64863"/>
                </a:tc>
                <a:extLst>
                  <a:ext uri="{0D108BD9-81ED-4DB2-BD59-A6C34878D82A}">
                    <a16:rowId xmlns:a16="http://schemas.microsoft.com/office/drawing/2014/main" val="2050355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err="1" smtClean="0"/>
                        <a:t>dpkg</a:t>
                      </a:r>
                      <a:r>
                        <a:rPr lang="ru-RU" dirty="0" smtClean="0"/>
                        <a:t> --</a:t>
                      </a:r>
                      <a:r>
                        <a:rPr lang="ru-RU" dirty="0" err="1" smtClean="0"/>
                        <a:t>purge</a:t>
                      </a:r>
                      <a:r>
                        <a:rPr lang="ru-RU" dirty="0" smtClean="0"/>
                        <a:t> </a:t>
                      </a:r>
                      <a:r>
                        <a:rPr lang="ru-RU" dirty="0" err="1" smtClean="0"/>
                        <a:t>foo</a:t>
                      </a:r>
                      <a:endParaRPr lang="ru-RU" dirty="0"/>
                    </a:p>
                  </a:txBody>
                  <a:tcPr marL="64863" marR="64863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Удалить пакет (вместе с файлами настроек)</a:t>
                      </a:r>
                      <a:endParaRPr lang="ru-RU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64863" marR="64863"/>
                </a:tc>
                <a:extLst>
                  <a:ext uri="{0D108BD9-81ED-4DB2-BD59-A6C34878D82A}">
                    <a16:rowId xmlns:a16="http://schemas.microsoft.com/office/drawing/2014/main" val="4148855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err="1" smtClean="0"/>
                        <a:t>dpkg</a:t>
                      </a:r>
                      <a:r>
                        <a:rPr lang="ru-RU" dirty="0" smtClean="0"/>
                        <a:t> --</a:t>
                      </a:r>
                      <a:r>
                        <a:rPr lang="ru-RU" dirty="0" err="1" smtClean="0"/>
                        <a:t>remove</a:t>
                      </a:r>
                      <a:r>
                        <a:rPr lang="ru-RU" dirty="0" smtClean="0"/>
                        <a:t> </a:t>
                      </a:r>
                      <a:r>
                        <a:rPr lang="ru-RU" dirty="0" err="1" smtClean="0"/>
                        <a:t>foo</a:t>
                      </a:r>
                      <a:endParaRPr lang="ru-RU" dirty="0" smtClean="0"/>
                    </a:p>
                  </a:txBody>
                  <a:tcPr marL="64863" marR="64863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/>
                        <a:t>Удалить пакет (но не его файлы настроек)</a:t>
                      </a:r>
                      <a:endParaRPr lang="ru-RU" sz="18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64863" marR="64863"/>
                </a:tc>
                <a:extLst>
                  <a:ext uri="{0D108BD9-81ED-4DB2-BD59-A6C34878D82A}">
                    <a16:rowId xmlns:a16="http://schemas.microsoft.com/office/drawing/2014/main" val="4015740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apt-get install </a:t>
                      </a:r>
                      <a:r>
                        <a:rPr lang="en-US" dirty="0" err="1" smtClean="0"/>
                        <a:t>wireshark</a:t>
                      </a:r>
                      <a:endParaRPr lang="ru-RU" dirty="0" smtClean="0"/>
                    </a:p>
                  </a:txBody>
                  <a:tcPr marL="64863" marR="64863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solidFill>
                            <a:schemeClr val="tx1"/>
                          </a:solidFill>
                        </a:rPr>
                        <a:t>Установка</a:t>
                      </a:r>
                      <a:r>
                        <a:rPr lang="ru-RU" sz="1800" baseline="0" dirty="0" smtClean="0">
                          <a:solidFill>
                            <a:schemeClr val="tx1"/>
                          </a:solidFill>
                        </a:rPr>
                        <a:t> и обновление пакетов указанной утилиты</a:t>
                      </a:r>
                      <a:endParaRPr lang="ru-RU" sz="18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64863" marR="64863"/>
                </a:tc>
                <a:extLst>
                  <a:ext uri="{0D108BD9-81ED-4DB2-BD59-A6C34878D82A}">
                    <a16:rowId xmlns:a16="http://schemas.microsoft.com/office/drawing/2014/main" val="3586705348"/>
                  </a:ext>
                </a:extLst>
              </a:tr>
            </a:tbl>
          </a:graphicData>
        </a:graphic>
      </p:graphicFrame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DB9C169-BFEE-4D87-8CD3-0B89D0E39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37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419451" y="188003"/>
            <a:ext cx="1469732" cy="743176"/>
          </a:xfrm>
        </p:spPr>
        <p:txBody>
          <a:bodyPr>
            <a:normAutofit/>
          </a:bodyPr>
          <a:lstStyle/>
          <a:p>
            <a:r>
              <a:rPr lang="en-US" dirty="0" smtClean="0"/>
              <a:t>dpkg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19451" y="1089257"/>
            <a:ext cx="117725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Утилита DPKG появилась в дистрибутиве </a:t>
            </a:r>
            <a:r>
              <a:rPr lang="ru-RU" dirty="0" err="1"/>
              <a:t>Debian</a:t>
            </a:r>
            <a:r>
              <a:rPr lang="ru-RU" dirty="0"/>
              <a:t> в 1995 году. Низкоуровневый пакетный менеджер создан только для работы с локальными DEB пакетами и не может самостоятельно разрешать зависимости, а также скачивать пакеты из </a:t>
            </a:r>
            <a:r>
              <a:rPr lang="ru-RU" dirty="0" err="1"/>
              <a:t>репозиториев</a:t>
            </a:r>
            <a:r>
              <a:rPr lang="ru-RU" dirty="0"/>
              <a:t>.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370" y="2455270"/>
            <a:ext cx="4549629" cy="52394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2369" y="2979218"/>
            <a:ext cx="4549629" cy="495369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2369" y="5009032"/>
            <a:ext cx="4549631" cy="666843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2368" y="3426732"/>
            <a:ext cx="4549632" cy="158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7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Объект 8"/>
          <p:cNvGraphicFramePr>
            <a:graphicFrameLocks noGrp="1"/>
          </p:cNvGraphicFramePr>
          <p:nvPr>
            <p:ph type="pic" idx="1"/>
            <p:extLst>
              <p:ext uri="{D42A27DB-BD31-4B8C-83A1-F6EECF244321}">
                <p14:modId xmlns:p14="http://schemas.microsoft.com/office/powerpoint/2010/main" val="2379611432"/>
              </p:ext>
            </p:extLst>
          </p:nvPr>
        </p:nvGraphicFramePr>
        <p:xfrm>
          <a:off x="419451" y="2829952"/>
          <a:ext cx="6703333" cy="189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0644">
                  <a:extLst>
                    <a:ext uri="{9D8B030D-6E8A-4147-A177-3AD203B41FA5}">
                      <a16:colId xmlns:a16="http://schemas.microsoft.com/office/drawing/2014/main" val="355743250"/>
                    </a:ext>
                  </a:extLst>
                </a:gridCol>
                <a:gridCol w="3842689">
                  <a:extLst>
                    <a:ext uri="{9D8B030D-6E8A-4147-A177-3AD203B41FA5}">
                      <a16:colId xmlns:a16="http://schemas.microsoft.com/office/drawing/2014/main" val="34874293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 smtClean="0">
                          <a:effectLst/>
                        </a:rPr>
                        <a:t>Команда</a:t>
                      </a:r>
                      <a:endParaRPr lang="en-US" sz="1600" b="0" dirty="0">
                        <a:effectLst/>
                      </a:endParaRPr>
                    </a:p>
                  </a:txBody>
                  <a:tcPr marL="64863" marR="648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Описание</a:t>
                      </a:r>
                      <a:endParaRPr lang="ru-RU" sz="1600" dirty="0"/>
                    </a:p>
                  </a:txBody>
                  <a:tcPr marL="64863" marR="64863"/>
                </a:tc>
                <a:extLst>
                  <a:ext uri="{0D108BD9-81ED-4DB2-BD59-A6C34878D82A}">
                    <a16:rowId xmlns:a16="http://schemas.microsoft.com/office/drawing/2014/main" val="2050355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</a:rPr>
                        <a:t>yum install </a:t>
                      </a:r>
                      <a:r>
                        <a:rPr lang="en-US" sz="1600" dirty="0" err="1" smtClean="0">
                          <a:effectLst/>
                        </a:rPr>
                        <a:t>htop</a:t>
                      </a:r>
                      <a:endParaRPr lang="en-US" sz="1600" dirty="0" smtClean="0">
                        <a:effectLst/>
                      </a:endParaRPr>
                    </a:p>
                  </a:txBody>
                  <a:tcPr marL="64863" marR="64863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 smtClean="0">
                          <a:solidFill>
                            <a:schemeClr val="tx1"/>
                          </a:solidFill>
                        </a:rPr>
                        <a:t>Установка</a:t>
                      </a:r>
                      <a:r>
                        <a:rPr lang="ru-RU" sz="1600" baseline="0" dirty="0" smtClean="0">
                          <a:solidFill>
                            <a:schemeClr val="tx1"/>
                          </a:solidFill>
                        </a:rPr>
                        <a:t> указанной утилиты или пакета</a:t>
                      </a:r>
                      <a:endParaRPr lang="ru-RU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64863" marR="64863"/>
                </a:tc>
                <a:extLst>
                  <a:ext uri="{0D108BD9-81ED-4DB2-BD59-A6C34878D82A}">
                    <a16:rowId xmlns:a16="http://schemas.microsoft.com/office/drawing/2014/main" val="4148855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yum update </a:t>
                      </a:r>
                      <a:r>
                        <a:rPr lang="en-US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wireshark</a:t>
                      </a:r>
                      <a:endParaRPr lang="ru-RU" sz="1600" dirty="0"/>
                    </a:p>
                  </a:txBody>
                  <a:tcPr marL="64863" marR="64863" anchor="ctr"/>
                </a:tc>
                <a:tc>
                  <a:txBody>
                    <a:bodyPr/>
                    <a:lstStyle/>
                    <a:p>
                      <a:r>
                        <a:rPr lang="ru-RU" sz="1600" dirty="0" smtClean="0">
                          <a:effectLst/>
                        </a:rPr>
                        <a:t>Обновление указанной</a:t>
                      </a:r>
                      <a:r>
                        <a:rPr lang="ru-RU" sz="1600" baseline="0" dirty="0" smtClean="0">
                          <a:effectLst/>
                        </a:rPr>
                        <a:t> утилиты или пакета</a:t>
                      </a:r>
                      <a:endParaRPr lang="ru-RU" sz="1600" dirty="0">
                        <a:effectLst/>
                      </a:endParaRPr>
                    </a:p>
                  </a:txBody>
                  <a:tcPr marL="64863" marR="64863" anchor="ctr"/>
                </a:tc>
                <a:extLst>
                  <a:ext uri="{0D108BD9-81ED-4DB2-BD59-A6C34878D82A}">
                    <a16:rowId xmlns:a16="http://schemas.microsoft.com/office/drawing/2014/main" val="872484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yum list all</a:t>
                      </a:r>
                      <a:endParaRPr lang="ru-RU" sz="1600" dirty="0"/>
                    </a:p>
                  </a:txBody>
                  <a:tcPr marL="64863" marR="64863"/>
                </a:tc>
                <a:tc>
                  <a:txBody>
                    <a:bodyPr/>
                    <a:lstStyle/>
                    <a:p>
                      <a:r>
                        <a:rPr lang="ru-RU" sz="1600" dirty="0" smtClean="0"/>
                        <a:t>Показать установленные утилиты</a:t>
                      </a:r>
                      <a:endParaRPr lang="ru-RU" sz="1600" dirty="0"/>
                    </a:p>
                  </a:txBody>
                  <a:tcPr marL="64863" marR="64863"/>
                </a:tc>
                <a:extLst>
                  <a:ext uri="{0D108BD9-81ED-4DB2-BD59-A6C34878D82A}">
                    <a16:rowId xmlns:a16="http://schemas.microsoft.com/office/drawing/2014/main" val="2435748124"/>
                  </a:ext>
                </a:extLst>
              </a:tr>
            </a:tbl>
          </a:graphicData>
        </a:graphic>
      </p:graphicFrame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DB9C169-BFEE-4D87-8CD3-0B89D0E39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38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2782038" y="271892"/>
            <a:ext cx="9067258" cy="1097927"/>
          </a:xfrm>
        </p:spPr>
        <p:txBody>
          <a:bodyPr>
            <a:normAutofit/>
          </a:bodyPr>
          <a:lstStyle/>
          <a:p>
            <a:r>
              <a:rPr lang="ru-RU" dirty="0" smtClean="0"/>
              <a:t>Пакетный менеджер </a:t>
            </a:r>
            <a:r>
              <a:rPr lang="en-US" dirty="0" smtClean="0"/>
              <a:t>yum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19451" y="1262486"/>
            <a:ext cx="117725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YUM (</a:t>
            </a:r>
            <a:r>
              <a:rPr lang="en-US" dirty="0" err="1"/>
              <a:t>Yellowdog</a:t>
            </a:r>
            <a:r>
              <a:rPr lang="en-US" dirty="0"/>
              <a:t> Updater, Modified) – </a:t>
            </a:r>
            <a:r>
              <a:rPr lang="ru-RU" dirty="0"/>
              <a:t>высокоуровневый пакетный менеджер, написанный на языке </a:t>
            </a:r>
            <a:r>
              <a:rPr lang="en-US" dirty="0"/>
              <a:t>Python </a:t>
            </a:r>
            <a:r>
              <a:rPr lang="ru-RU" dirty="0"/>
              <a:t>для систем </a:t>
            </a:r>
            <a:r>
              <a:rPr lang="en-US" dirty="0"/>
              <a:t>RED HAT (RHEL, CentOS, Fedora). </a:t>
            </a:r>
            <a:r>
              <a:rPr lang="ru-RU" dirty="0"/>
              <a:t>Программа представляет собой своеобразную оболочку для утилиты </a:t>
            </a:r>
            <a:r>
              <a:rPr lang="en-US" dirty="0"/>
              <a:t>RPM.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371" y="2449586"/>
            <a:ext cx="4549629" cy="319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0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Объект 8"/>
          <p:cNvGraphicFramePr>
            <a:graphicFrameLocks noGrp="1"/>
          </p:cNvGraphicFramePr>
          <p:nvPr>
            <p:ph type="pic" idx="1"/>
            <p:extLst>
              <p:ext uri="{D42A27DB-BD31-4B8C-83A1-F6EECF244321}">
                <p14:modId xmlns:p14="http://schemas.microsoft.com/office/powerpoint/2010/main" val="2211949490"/>
              </p:ext>
            </p:extLst>
          </p:nvPr>
        </p:nvGraphicFramePr>
        <p:xfrm>
          <a:off x="419451" y="3251731"/>
          <a:ext cx="6778303" cy="149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2637">
                  <a:extLst>
                    <a:ext uri="{9D8B030D-6E8A-4147-A177-3AD203B41FA5}">
                      <a16:colId xmlns:a16="http://schemas.microsoft.com/office/drawing/2014/main" val="355743250"/>
                    </a:ext>
                  </a:extLst>
                </a:gridCol>
                <a:gridCol w="3885666">
                  <a:extLst>
                    <a:ext uri="{9D8B030D-6E8A-4147-A177-3AD203B41FA5}">
                      <a16:colId xmlns:a16="http://schemas.microsoft.com/office/drawing/2014/main" val="34874293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1600" b="0" dirty="0" smtClean="0">
                          <a:effectLst/>
                        </a:rPr>
                        <a:t>Команда</a:t>
                      </a:r>
                      <a:endParaRPr lang="en-US" sz="1600" b="0" dirty="0">
                        <a:effectLst/>
                      </a:endParaRPr>
                    </a:p>
                  </a:txBody>
                  <a:tcPr marL="64863" marR="648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Описание</a:t>
                      </a:r>
                      <a:endParaRPr lang="ru-RU" sz="1600" dirty="0"/>
                    </a:p>
                  </a:txBody>
                  <a:tcPr marL="64863" marR="64863"/>
                </a:tc>
                <a:extLst>
                  <a:ext uri="{0D108BD9-81ED-4DB2-BD59-A6C34878D82A}">
                    <a16:rowId xmlns:a16="http://schemas.microsoft.com/office/drawing/2014/main" val="2050355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</a:rPr>
                        <a:t>yum remove </a:t>
                      </a:r>
                      <a:r>
                        <a:rPr lang="en-US" sz="1600" dirty="0" err="1" smtClean="0">
                          <a:effectLst/>
                        </a:rPr>
                        <a:t>htop</a:t>
                      </a:r>
                      <a:endParaRPr lang="en-US" sz="1600" dirty="0" smtClean="0">
                        <a:effectLst/>
                      </a:endParaRPr>
                    </a:p>
                  </a:txBody>
                  <a:tcPr marL="64863" marR="64863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aseline="0" dirty="0" smtClean="0">
                          <a:solidFill>
                            <a:schemeClr val="tx1"/>
                          </a:solidFill>
                        </a:rPr>
                        <a:t>Удаление указанной утилиты или пакета</a:t>
                      </a:r>
                      <a:endParaRPr lang="ru-RU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64863" marR="64863"/>
                </a:tc>
                <a:extLst>
                  <a:ext uri="{0D108BD9-81ED-4DB2-BD59-A6C34878D82A}">
                    <a16:rowId xmlns:a16="http://schemas.microsoft.com/office/drawing/2014/main" val="4148855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</a:rPr>
                        <a:t>yum</a:t>
                      </a:r>
                      <a:r>
                        <a:rPr lang="en-US" sz="1600" baseline="0" dirty="0" smtClean="0">
                          <a:effectLst/>
                        </a:rPr>
                        <a:t> list </a:t>
                      </a:r>
                      <a:r>
                        <a:rPr lang="en-US" sz="1600" baseline="0" dirty="0" err="1" smtClean="0">
                          <a:effectLst/>
                        </a:rPr>
                        <a:t>htop</a:t>
                      </a:r>
                      <a:endParaRPr lang="en-US" sz="1600" dirty="0" smtClean="0">
                        <a:effectLst/>
                      </a:endParaRPr>
                    </a:p>
                  </a:txBody>
                  <a:tcPr marL="64863" marR="64863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 smtClean="0">
                          <a:solidFill>
                            <a:schemeClr val="tx1"/>
                          </a:solidFill>
                        </a:rPr>
                        <a:t>Просмотр</a:t>
                      </a:r>
                      <a:r>
                        <a:rPr lang="ru-RU" sz="1600" baseline="0" dirty="0" smtClean="0">
                          <a:solidFill>
                            <a:schemeClr val="tx1"/>
                          </a:solidFill>
                        </a:rPr>
                        <a:t> наличия пакета или утилиты</a:t>
                      </a:r>
                      <a:endParaRPr lang="ru-RU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64863" marR="64863"/>
                </a:tc>
                <a:extLst>
                  <a:ext uri="{0D108BD9-81ED-4DB2-BD59-A6C34878D82A}">
                    <a16:rowId xmlns:a16="http://schemas.microsoft.com/office/drawing/2014/main" val="673263117"/>
                  </a:ext>
                </a:extLst>
              </a:tr>
            </a:tbl>
          </a:graphicData>
        </a:graphic>
      </p:graphicFrame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DB9C169-BFEE-4D87-8CD3-0B89D0E39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39</a:t>
            </a:fld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419451" y="201336"/>
            <a:ext cx="1437624" cy="69628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yum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19451" y="1262486"/>
            <a:ext cx="117725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 задачу YUM входит скачивание и обновление пакетов из </a:t>
            </a:r>
            <a:r>
              <a:rPr lang="ru-RU" dirty="0" err="1"/>
              <a:t>репозиториев</a:t>
            </a:r>
            <a:r>
              <a:rPr lang="ru-RU" dirty="0"/>
              <a:t>, а также удовлетворение зависимостей во время установки программы.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815" y="2474816"/>
            <a:ext cx="4583185" cy="319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47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4B952B2A-C478-4C43-8F96-C092B6BE9C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6687" y="2333034"/>
            <a:ext cx="6710864" cy="3616915"/>
          </a:xfrm>
        </p:spPr>
        <p:txBody>
          <a:bodyPr>
            <a:normAutofit/>
          </a:bodyPr>
          <a:lstStyle/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>
              <a:buFont typeface="Wingdings" panose="05000000000000000000" pitchFamily="2" charset="2"/>
              <a:buChar char="v"/>
            </a:pPr>
            <a:r>
              <a:rPr lang="ru-RU" dirty="0" smtClean="0"/>
              <a:t>Бесплатность</a:t>
            </a:r>
            <a:r>
              <a:rPr lang="ru-RU" dirty="0"/>
              <a:t>, в отличии от </a:t>
            </a:r>
            <a:r>
              <a:rPr lang="en-US" dirty="0"/>
              <a:t>Windows</a:t>
            </a:r>
            <a:r>
              <a:rPr lang="ru-RU" dirty="0"/>
              <a:t>. Все компоненты системы, включая исходные тексты, распространяются с лицензией на свободное копирование и установку для неограниченного числа пользователей.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ru-RU" dirty="0"/>
              <a:t>Открытость исходного кода, что означает возможность каждому использовать и модифицировать этот код под свои нужды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DB9C169-BFEE-4D87-8CD3-0B89D0E39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4</a:t>
            </a:fld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5"/>
          </p:nvPr>
        </p:nvSpPr>
        <p:spPr>
          <a:xfrm>
            <a:off x="356687" y="369469"/>
            <a:ext cx="10954781" cy="1963565"/>
          </a:xfrm>
        </p:spPr>
        <p:txBody>
          <a:bodyPr/>
          <a:lstStyle/>
          <a:p>
            <a:r>
              <a:rPr lang="ru-RU" sz="4400" dirty="0"/>
              <a:t>Отличительные признаки ОС </a:t>
            </a:r>
            <a:r>
              <a:rPr lang="en-US" sz="4400" dirty="0"/>
              <a:t>Linux </a:t>
            </a:r>
            <a:r>
              <a:rPr lang="ru-RU" sz="4400" dirty="0"/>
              <a:t>и большинства написанных под неё программ:</a:t>
            </a:r>
          </a:p>
        </p:txBody>
      </p:sp>
      <p:pic>
        <p:nvPicPr>
          <p:cNvPr id="9" name="Рисунок 8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0" b="32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973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>
          <a:xfrm>
            <a:off x="4932262" y="1397820"/>
            <a:ext cx="6069281" cy="1258114"/>
          </a:xfrm>
        </p:spPr>
        <p:txBody>
          <a:bodyPr>
            <a:normAutofit/>
          </a:bodyPr>
          <a:lstStyle/>
          <a:p>
            <a:r>
              <a:rPr lang="ru-RU" dirty="0"/>
              <a:t>Одна из команд которую ты будешь применять очень часто это </a:t>
            </a:r>
            <a:r>
              <a:rPr lang="ru-RU" b="1" dirty="0" err="1"/>
              <a:t>cd</a:t>
            </a:r>
            <a:r>
              <a:rPr lang="ru-RU" dirty="0"/>
              <a:t>. Это команда изменения каталога, она позволяет перемещаться между каталогами:</a:t>
            </a:r>
            <a:endParaRPr lang="ru-RU" b="1" dirty="0">
              <a:solidFill>
                <a:srgbClr val="FF0000"/>
              </a:solidFill>
              <a:latin typeface="TT Hoves" panose="02000503030000020004" pitchFamily="2" charset="-52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786830" y="173912"/>
            <a:ext cx="993183" cy="855039"/>
          </a:xfrm>
        </p:spPr>
        <p:txBody>
          <a:bodyPr/>
          <a:lstStyle/>
          <a:p>
            <a:r>
              <a:rPr lang="en-US" dirty="0" smtClean="0"/>
              <a:t>cd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40</a:t>
            </a:fld>
            <a:endParaRPr lang="ru-RU"/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/>
          </p:nvPr>
        </p:nvGraphicFramePr>
        <p:xfrm>
          <a:off x="4932262" y="2902693"/>
          <a:ext cx="6955482" cy="309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7741">
                  <a:extLst>
                    <a:ext uri="{9D8B030D-6E8A-4147-A177-3AD203B41FA5}">
                      <a16:colId xmlns:a16="http://schemas.microsoft.com/office/drawing/2014/main" val="1449166024"/>
                    </a:ext>
                  </a:extLst>
                </a:gridCol>
                <a:gridCol w="3477741">
                  <a:extLst>
                    <a:ext uri="{9D8B030D-6E8A-4147-A177-3AD203B41FA5}">
                      <a16:colId xmlns:a16="http://schemas.microsoft.com/office/drawing/2014/main" val="39237877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/>
                        <a:t>Команда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/>
                        <a:t>Описание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763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effectLst/>
                        </a:rPr>
                        <a:t>cd /home/user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перейти в указанный каталог</a:t>
                      </a:r>
                      <a:endParaRPr lang="ru-RU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5288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cd /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перейти корневой каталог</a:t>
                      </a:r>
                      <a:endParaRPr lang="ru-RU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4568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cd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перейти в домашний каталог текущего пользователя</a:t>
                      </a:r>
                      <a:endParaRPr lang="ru-RU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9754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cd ../..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перейти в каталог на два уровня выше</a:t>
                      </a:r>
                      <a:endParaRPr lang="ru-RU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681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cd —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 smtClean="0">
                          <a:effectLst/>
                        </a:rPr>
                        <a:t>перейти </a:t>
                      </a:r>
                      <a:r>
                        <a:rPr lang="ru-RU" sz="1600" dirty="0">
                          <a:effectLst/>
                        </a:rPr>
                        <a:t>в каталог в котором находился до перехода в текущий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5573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54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4855682" y="230260"/>
            <a:ext cx="1446264" cy="1097927"/>
          </a:xfrm>
        </p:spPr>
        <p:txBody>
          <a:bodyPr/>
          <a:lstStyle/>
          <a:p>
            <a:r>
              <a:rPr lang="en-US" dirty="0" err="1"/>
              <a:t>pwd</a:t>
            </a:r>
            <a:endParaRPr lang="ru-RU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6C1F7B4-19AE-45D3-9B64-722628015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41</a:t>
            </a:fld>
            <a:endParaRPr lang="ru-RU"/>
          </a:p>
        </p:txBody>
      </p:sp>
      <p:graphicFrame>
        <p:nvGraphicFramePr>
          <p:cNvPr id="13" name="Таблица 12"/>
          <p:cNvGraphicFramePr>
            <a:graphicFrameLocks noGrp="1"/>
          </p:cNvGraphicFramePr>
          <p:nvPr>
            <p:extLst/>
          </p:nvPr>
        </p:nvGraphicFramePr>
        <p:xfrm>
          <a:off x="5376562" y="3798147"/>
          <a:ext cx="6314304" cy="210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7152">
                  <a:extLst>
                    <a:ext uri="{9D8B030D-6E8A-4147-A177-3AD203B41FA5}">
                      <a16:colId xmlns:a16="http://schemas.microsoft.com/office/drawing/2014/main" val="3963010242"/>
                    </a:ext>
                  </a:extLst>
                </a:gridCol>
                <a:gridCol w="3157152">
                  <a:extLst>
                    <a:ext uri="{9D8B030D-6E8A-4147-A177-3AD203B41FA5}">
                      <a16:colId xmlns:a16="http://schemas.microsoft.com/office/drawing/2014/main" val="2631230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/>
                        <a:t>Команда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/>
                        <a:t>Описание</a:t>
                      </a:r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550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</a:rPr>
                        <a:t>mkdir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newfolder</a:t>
                      </a:r>
                      <a:endParaRPr lang="en-US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 dirty="0" smtClean="0">
                          <a:effectLst/>
                        </a:rPr>
                        <a:t>создаст </a:t>
                      </a:r>
                      <a:r>
                        <a:rPr lang="ru-RU" sz="1600" dirty="0">
                          <a:effectLst/>
                        </a:rPr>
                        <a:t>каталог с именем </a:t>
                      </a:r>
                      <a:r>
                        <a:rPr lang="ru-RU" sz="1600" dirty="0" err="1">
                          <a:effectLst/>
                        </a:rPr>
                        <a:t>newfolder</a:t>
                      </a:r>
                      <a:endParaRPr lang="ru-RU" sz="16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672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>
                          <a:effectLst/>
                        </a:rPr>
                        <a:t>mkdir</a:t>
                      </a:r>
                      <a:r>
                        <a:rPr lang="en-US" sz="1600" dirty="0" smtClean="0">
                          <a:effectLst/>
                        </a:rPr>
                        <a:t> new new1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 dirty="0" smtClean="0">
                          <a:effectLst/>
                        </a:rPr>
                        <a:t>создаст </a:t>
                      </a:r>
                      <a:r>
                        <a:rPr lang="ru-RU" sz="1600" dirty="0">
                          <a:effectLst/>
                        </a:rPr>
                        <a:t>два каталога с именами </a:t>
                      </a:r>
                      <a:r>
                        <a:rPr lang="ru-RU" sz="1600" dirty="0" err="1">
                          <a:effectLst/>
                        </a:rPr>
                        <a:t>new</a:t>
                      </a:r>
                      <a:r>
                        <a:rPr lang="ru-RU" sz="1600" dirty="0">
                          <a:effectLst/>
                        </a:rPr>
                        <a:t> и new1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1695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mkdir</a:t>
                      </a: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-p new/new1/new2</a:t>
                      </a:r>
                      <a:endParaRPr lang="en-US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 dirty="0" smtClean="0">
                          <a:effectLst/>
                        </a:rPr>
                        <a:t>создаст </a:t>
                      </a:r>
                      <a:r>
                        <a:rPr lang="ru-RU" sz="1600" dirty="0">
                          <a:effectLst/>
                        </a:rPr>
                        <a:t>указанное дерево директорий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4178697"/>
                  </a:ext>
                </a:extLst>
              </a:tr>
            </a:tbl>
          </a:graphicData>
        </a:graphic>
      </p:graphicFrame>
      <p:sp>
        <p:nvSpPr>
          <p:cNvPr id="14" name="Прямоугольник 13"/>
          <p:cNvSpPr/>
          <p:nvPr/>
        </p:nvSpPr>
        <p:spPr>
          <a:xfrm>
            <a:off x="5005859" y="1048287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ru-RU" sz="1600" dirty="0"/>
              <a:t>Иногда возникает необходимость увидеть полный путь к каталогу в котором ты работаешь, для этого используется команда: </a:t>
            </a:r>
            <a:r>
              <a:rPr lang="ru-RU" sz="1600" dirty="0" err="1"/>
              <a:t>pwd</a:t>
            </a:r>
            <a:endParaRPr lang="ru-RU" sz="1600" dirty="0"/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ru-RU" sz="1600" dirty="0"/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ru-RU" sz="1600" dirty="0"/>
              <a:t>Что бы создать новый каталог, нужно воспользоваться командой </a:t>
            </a:r>
            <a:r>
              <a:rPr lang="ru-RU" sz="1600" dirty="0" err="1"/>
              <a:t>mkdir</a:t>
            </a:r>
            <a:r>
              <a:rPr lang="ru-RU" sz="1600" dirty="0"/>
              <a:t> и указать название нового каталога (не забывай, что ты можешь создавать новые каталоги только внутри папки в которой у тебя есть права на запись (о правах доступа будет чуть ниже</a:t>
            </a:r>
            <a:r>
              <a:rPr lang="ru-RU" sz="1600" dirty="0" smtClean="0"/>
              <a:t>)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01549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744994" y="0"/>
            <a:ext cx="889687" cy="609601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cp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42</a:t>
            </a:fld>
            <a:endParaRPr lang="ru-RU"/>
          </a:p>
        </p:txBody>
      </p:sp>
      <p:sp>
        <p:nvSpPr>
          <p:cNvPr id="9" name="Текст 8"/>
          <p:cNvSpPr>
            <a:spLocks noGrp="1"/>
          </p:cNvSpPr>
          <p:nvPr>
            <p:ph type="body" sz="half" idx="2"/>
          </p:nvPr>
        </p:nvSpPr>
        <p:spPr>
          <a:xfrm>
            <a:off x="4679093" y="698500"/>
            <a:ext cx="7298722" cy="2406271"/>
          </a:xfrm>
        </p:spPr>
        <p:txBody>
          <a:bodyPr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 err="1"/>
              <a:t>cp</a:t>
            </a:r>
            <a:r>
              <a:rPr lang="en-US" dirty="0"/>
              <a:t> </a:t>
            </a:r>
            <a:r>
              <a:rPr lang="ru-RU" dirty="0" err="1" smtClean="0"/>
              <a:t>что_копируем</a:t>
            </a:r>
            <a:r>
              <a:rPr lang="en-US" dirty="0" smtClean="0"/>
              <a:t> -</a:t>
            </a:r>
            <a:r>
              <a:rPr lang="ru-RU" dirty="0"/>
              <a:t> </a:t>
            </a:r>
            <a:r>
              <a:rPr lang="ru-RU" dirty="0" err="1" smtClean="0"/>
              <a:t>куда_копируем</a:t>
            </a:r>
            <a:r>
              <a:rPr lang="en-US" dirty="0" smtClean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 err="1" smtClean="0"/>
              <a:t>что_копируем</a:t>
            </a:r>
            <a:r>
              <a:rPr lang="ru-RU" dirty="0"/>
              <a:t> — файл, несколько файлов, директория или несколько директорий, которые необходимо скопировать.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 err="1"/>
              <a:t>куда_копируем</a:t>
            </a:r>
            <a:r>
              <a:rPr lang="ru-RU" dirty="0"/>
              <a:t> — название файла, в который выполняется копирование другого файла, или директория, в которую копируются исходные файлы или директории.</a:t>
            </a:r>
          </a:p>
          <a:p>
            <a:endParaRPr lang="ru-RU" dirty="0"/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/>
          </p:nvPr>
        </p:nvGraphicFramePr>
        <p:xfrm>
          <a:off x="4901515" y="3086166"/>
          <a:ext cx="7076300" cy="3113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7826">
                  <a:extLst>
                    <a:ext uri="{9D8B030D-6E8A-4147-A177-3AD203B41FA5}">
                      <a16:colId xmlns:a16="http://schemas.microsoft.com/office/drawing/2014/main" val="2792900166"/>
                    </a:ext>
                  </a:extLst>
                </a:gridCol>
                <a:gridCol w="4588474">
                  <a:extLst>
                    <a:ext uri="{9D8B030D-6E8A-4147-A177-3AD203B41FA5}">
                      <a16:colId xmlns:a16="http://schemas.microsoft.com/office/drawing/2014/main" val="834793733"/>
                    </a:ext>
                  </a:extLst>
                </a:gridCol>
              </a:tblGrid>
              <a:tr h="268926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effectLst/>
                        </a:rPr>
                        <a:t>Команда</a:t>
                      </a:r>
                      <a:endParaRPr lang="en-US" sz="16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effectLst/>
                        </a:rPr>
                        <a:t>Описание</a:t>
                      </a:r>
                      <a:endParaRPr lang="ru-RU" sz="160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591085"/>
                  </a:ext>
                </a:extLst>
              </a:tr>
              <a:tr h="1051254"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</a:rPr>
                        <a:t>cp</a:t>
                      </a:r>
                      <a:r>
                        <a:rPr lang="en-US" sz="1600" dirty="0">
                          <a:effectLst/>
                        </a:rPr>
                        <a:t> file1 file2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 dirty="0" smtClean="0">
                          <a:effectLst/>
                        </a:rPr>
                        <a:t>скопировать </a:t>
                      </a:r>
                      <a:r>
                        <a:rPr lang="ru-RU" sz="1600" dirty="0">
                          <a:effectLst/>
                        </a:rPr>
                        <a:t>файл file1 в файл file2 (если файлы не в текущем каталоге</a:t>
                      </a:r>
                      <a:br>
                        <a:rPr lang="ru-RU" sz="1600" dirty="0">
                          <a:effectLst/>
                        </a:rPr>
                      </a:br>
                      <a:r>
                        <a:rPr lang="ru-RU" sz="1600" dirty="0">
                          <a:effectLst/>
                        </a:rPr>
                        <a:t>необходимо указывать полный путь к файлам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5610296"/>
                  </a:ext>
                </a:extLst>
              </a:tr>
              <a:tr h="464508">
                <a:tc>
                  <a:txBody>
                    <a:bodyPr/>
                    <a:lstStyle/>
                    <a:p>
                      <a:r>
                        <a:rPr lang="en-US" sz="1600" kern="1200" dirty="0" err="1" smtClean="0">
                          <a:effectLst/>
                        </a:rPr>
                        <a:t>cp</a:t>
                      </a:r>
                      <a:r>
                        <a:rPr lang="en-US" sz="1600" kern="1200" dirty="0" smtClean="0">
                          <a:effectLst/>
                        </a:rPr>
                        <a:t> file1 /home/user1/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600" dirty="0" smtClean="0">
                          <a:effectLst/>
                        </a:rPr>
                        <a:t>скопировать </a:t>
                      </a:r>
                      <a:r>
                        <a:rPr lang="ru-RU" sz="1600" dirty="0">
                          <a:effectLst/>
                        </a:rPr>
                        <a:t>файл file1 в каталог user1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1915617"/>
                  </a:ext>
                </a:extLst>
              </a:tr>
              <a:tr h="1246836">
                <a:tc>
                  <a:txBody>
                    <a:bodyPr/>
                    <a:lstStyle/>
                    <a:p>
                      <a:r>
                        <a:rPr lang="en-US" sz="1600" kern="1200" dirty="0" err="1" smtClean="0">
                          <a:effectLst/>
                        </a:rPr>
                        <a:t>cp</a:t>
                      </a:r>
                      <a:r>
                        <a:rPr lang="en-US" sz="1600" kern="1200" dirty="0" smtClean="0">
                          <a:effectLst/>
                        </a:rPr>
                        <a:t> -r folder1 folder2</a:t>
                      </a:r>
                      <a:endParaRPr lang="ru-RU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 smtClean="0">
                          <a:effectLst/>
                        </a:rPr>
                        <a:t>скопировать </a:t>
                      </a:r>
                      <a:r>
                        <a:rPr lang="ru-RU" sz="1600" dirty="0">
                          <a:effectLst/>
                        </a:rPr>
                        <a:t>каталог folder1 в каталог folder2 (если каталога folder2 не</a:t>
                      </a:r>
                      <a:br>
                        <a:rPr lang="ru-RU" sz="1600" dirty="0">
                          <a:effectLst/>
                        </a:rPr>
                      </a:br>
                      <a:r>
                        <a:rPr lang="ru-RU" sz="1600" dirty="0">
                          <a:effectLst/>
                        </a:rPr>
                        <a:t>существует он будет создан) (folder1/2 это полный путь к каталогу)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7037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361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>
          <a:xfrm>
            <a:off x="5294184" y="1852781"/>
            <a:ext cx="6069281" cy="817116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/>
              <a:t>Удаление файлов и </a:t>
            </a:r>
            <a:r>
              <a:rPr lang="ru-RU" dirty="0" smtClean="0"/>
              <a:t>директорий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rm</a:t>
            </a:r>
            <a:r>
              <a:rPr lang="en-US" dirty="0"/>
              <a:t> </a:t>
            </a:r>
            <a:r>
              <a:rPr lang="ru-RU" dirty="0"/>
              <a:t>опции файл(ы)</a:t>
            </a:r>
            <a:endParaRPr lang="ru-RU" dirty="0">
              <a:latin typeface="TT Hoves" panose="02000503030000020004" pitchFamily="2" charset="-52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805830" y="96444"/>
            <a:ext cx="976707" cy="65811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rm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43</a:t>
            </a:fld>
            <a:endParaRPr lang="ru-RU"/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/>
          </p:nvPr>
        </p:nvGraphicFramePr>
        <p:xfrm>
          <a:off x="5435970" y="3446390"/>
          <a:ext cx="5785708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8571">
                  <a:extLst>
                    <a:ext uri="{9D8B030D-6E8A-4147-A177-3AD203B41FA5}">
                      <a16:colId xmlns:a16="http://schemas.microsoft.com/office/drawing/2014/main" val="1256924829"/>
                    </a:ext>
                  </a:extLst>
                </a:gridCol>
                <a:gridCol w="3477137">
                  <a:extLst>
                    <a:ext uri="{9D8B030D-6E8A-4147-A177-3AD203B41FA5}">
                      <a16:colId xmlns:a16="http://schemas.microsoft.com/office/drawing/2014/main" val="20058526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Команда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Описание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62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file1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удалить 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703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-r folder1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удалить каталог 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folder1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884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rm</a:t>
                      </a:r>
                      <a:r>
                        <a:rPr lang="en-US" dirty="0" smtClean="0"/>
                        <a:t> -v file1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выводить</a:t>
                      </a:r>
                      <a:r>
                        <a:rPr lang="ru-RU" baseline="0" dirty="0" smtClean="0"/>
                        <a:t> информацию об удаляемых файлах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473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997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half" idx="2"/>
          </p:nvPr>
        </p:nvSpPr>
        <p:spPr>
          <a:xfrm>
            <a:off x="4712043" y="1565189"/>
            <a:ext cx="7008505" cy="1208640"/>
          </a:xfrm>
        </p:spPr>
        <p:txBody>
          <a:bodyPr>
            <a:normAutofit lnSpcReduction="10000"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/>
              <a:t>Команда </a:t>
            </a:r>
            <a:r>
              <a:rPr lang="ru-RU" b="1" dirty="0" err="1"/>
              <a:t>mv</a:t>
            </a:r>
            <a:r>
              <a:rPr lang="ru-RU" dirty="0"/>
              <a:t> используется для перемещения одного или нескольких файлов (или директорий) в другую директорию, а также для переименования файлов и директорий</a:t>
            </a:r>
            <a:r>
              <a:rPr lang="ru-RU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mv </a:t>
            </a:r>
            <a:r>
              <a:rPr lang="ru-RU" dirty="0"/>
              <a:t>опции исходные_файлы </a:t>
            </a:r>
            <a:r>
              <a:rPr lang="ru-RU" dirty="0" smtClean="0"/>
              <a:t>куда_переместить</a:t>
            </a:r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094580" y="421047"/>
            <a:ext cx="1050847" cy="715775"/>
          </a:xfrm>
        </p:spPr>
        <p:txBody>
          <a:bodyPr/>
          <a:lstStyle/>
          <a:p>
            <a:r>
              <a:rPr lang="en-US" dirty="0"/>
              <a:t>mv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44</a:t>
            </a:fld>
            <a:endParaRPr lang="ru-RU"/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>
            <p:extLst/>
          </p:nvPr>
        </p:nvGraphicFramePr>
        <p:xfrm>
          <a:off x="4868561" y="3158067"/>
          <a:ext cx="7166920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0070">
                  <a:extLst>
                    <a:ext uri="{9D8B030D-6E8A-4147-A177-3AD203B41FA5}">
                      <a16:colId xmlns:a16="http://schemas.microsoft.com/office/drawing/2014/main" val="232518091"/>
                    </a:ext>
                  </a:extLst>
                </a:gridCol>
                <a:gridCol w="3686850">
                  <a:extLst>
                    <a:ext uri="{9D8B030D-6E8A-4147-A177-3AD203B41FA5}">
                      <a16:colId xmlns:a16="http://schemas.microsoft.com/office/drawing/2014/main" val="5806083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Команда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Описание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192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mv file1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newname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effectLst/>
                        </a:rPr>
                        <a:t>переименовать </a:t>
                      </a:r>
                      <a:r>
                        <a:rPr lang="ru-RU" dirty="0">
                          <a:effectLst/>
                        </a:rPr>
                        <a:t>файл (каталог) file1 в </a:t>
                      </a:r>
                      <a:r>
                        <a:rPr lang="ru-RU" dirty="0" err="1">
                          <a:effectLst/>
                        </a:rPr>
                        <a:t>newname</a:t>
                      </a:r>
                      <a:endParaRPr lang="ru-RU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8324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mv file1 folder1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переместить файл file1 в каталог folder2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287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mv folder1 folder2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effectLst/>
                        </a:rPr>
                        <a:t>переместить </a:t>
                      </a:r>
                      <a:r>
                        <a:rPr lang="ru-RU" dirty="0">
                          <a:effectLst/>
                        </a:rPr>
                        <a:t>каталог folder1 в каталог folder2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160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mv myfile1.txt myfile2.txt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Переименуем файл 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myfile1.txt </a:t>
                      </a: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 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myfile2.txt</a:t>
                      </a:r>
                      <a:endParaRPr lang="ru-RU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5127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017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222422" y="439947"/>
            <a:ext cx="11788346" cy="1718585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Просмотр содержимого </a:t>
            </a:r>
            <a:r>
              <a:rPr lang="ru-RU" sz="4400" dirty="0" smtClean="0"/>
              <a:t>файлов</a:t>
            </a:r>
            <a:r>
              <a:rPr lang="en-US" sz="4400" dirty="0" smtClean="0"/>
              <a:t> </a:t>
            </a:r>
            <a:r>
              <a:rPr lang="ru-RU" sz="4400" dirty="0" smtClean="0"/>
              <a:t>в терминале</a:t>
            </a:r>
            <a:endParaRPr lang="ru-RU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4294967295"/>
          </p:nvPr>
        </p:nvSpPr>
        <p:spPr>
          <a:xfrm>
            <a:off x="10147300" y="6181725"/>
            <a:ext cx="2044700" cy="365125"/>
          </a:xfrm>
        </p:spPr>
        <p:txBody>
          <a:bodyPr/>
          <a:lstStyle/>
          <a:p>
            <a:fld id="{3B5CA0C3-2E3F-4C16-8F43-1643E3AA67E7}" type="slidenum">
              <a:rPr lang="ru-RU" smtClean="0"/>
              <a:pPr/>
              <a:t>45</a:t>
            </a:fld>
            <a:endParaRPr lang="ru-RU"/>
          </a:p>
        </p:txBody>
      </p:sp>
      <p:sp>
        <p:nvSpPr>
          <p:cNvPr id="9" name="Текст 9"/>
          <p:cNvSpPr>
            <a:spLocks noGrp="1"/>
          </p:cNvSpPr>
          <p:nvPr>
            <p:ph type="body" sz="half" idx="4294967295"/>
          </p:nvPr>
        </p:nvSpPr>
        <p:spPr>
          <a:xfrm>
            <a:off x="222422" y="2292206"/>
            <a:ext cx="11532973" cy="218917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cat – </a:t>
            </a:r>
            <a:r>
              <a:rPr lang="ru-RU" dirty="0" smtClean="0"/>
              <a:t>это </a:t>
            </a:r>
            <a:r>
              <a:rPr lang="ru-RU" dirty="0"/>
              <a:t>самый простой и наиболее часто используемый способ для вывода содержимого текстовых файлов. Но выводить большие файлы через </a:t>
            </a:r>
            <a:r>
              <a:rPr lang="ru-RU" i="1" dirty="0"/>
              <a:t>cat</a:t>
            </a:r>
            <a:r>
              <a:rPr lang="ru-RU" dirty="0"/>
              <a:t> не всегда удобно</a:t>
            </a:r>
            <a:r>
              <a:rPr lang="ru-RU" dirty="0" smtClean="0"/>
              <a:t>.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tac –</a:t>
            </a:r>
            <a:r>
              <a:rPr lang="ru-RU" dirty="0" smtClean="0"/>
              <a:t> выводит файл </a:t>
            </a:r>
            <a:r>
              <a:rPr lang="ru-RU" dirty="0"/>
              <a:t>начиная с последней </a:t>
            </a:r>
            <a:r>
              <a:rPr lang="ru-RU" dirty="0" smtClean="0"/>
              <a:t>строки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 smtClean="0"/>
              <a:t>l</a:t>
            </a:r>
            <a:r>
              <a:rPr lang="ru-RU" dirty="0" err="1" smtClean="0"/>
              <a:t>ess</a:t>
            </a:r>
            <a:r>
              <a:rPr lang="ru-RU" dirty="0" smtClean="0"/>
              <a:t> </a:t>
            </a:r>
            <a:r>
              <a:rPr lang="ru-RU" dirty="0"/>
              <a:t>- утилита командной строки, которая отображает содержимое файла или вывод команды, по одной странице за раз. Это похоже на </a:t>
            </a:r>
            <a:r>
              <a:rPr lang="ru-RU" dirty="0" err="1"/>
              <a:t>more</a:t>
            </a:r>
            <a:r>
              <a:rPr lang="ru-RU" dirty="0"/>
              <a:t> , но имеет более продвинутые функции и позволяет вам перемещаться вперед и назад по файлу.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ru-RU" dirty="0"/>
          </a:p>
        </p:txBody>
      </p:sp>
      <p:graphicFrame>
        <p:nvGraphicFramePr>
          <p:cNvPr id="12" name="Таблица 11"/>
          <p:cNvGraphicFramePr>
            <a:graphicFrameLocks noGrp="1"/>
          </p:cNvGraphicFramePr>
          <p:nvPr>
            <p:extLst/>
          </p:nvPr>
        </p:nvGraphicFramePr>
        <p:xfrm>
          <a:off x="565664" y="4195762"/>
          <a:ext cx="10975546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9384">
                  <a:extLst>
                    <a:ext uri="{9D8B030D-6E8A-4147-A177-3AD203B41FA5}">
                      <a16:colId xmlns:a16="http://schemas.microsoft.com/office/drawing/2014/main" val="3344409189"/>
                    </a:ext>
                  </a:extLst>
                </a:gridCol>
                <a:gridCol w="8526162">
                  <a:extLst>
                    <a:ext uri="{9D8B030D-6E8A-4147-A177-3AD203B41FA5}">
                      <a16:colId xmlns:a16="http://schemas.microsoft.com/office/drawing/2014/main" val="16384106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Команда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Описание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086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 file1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effectLst/>
                        </a:rPr>
                        <a:t>показать </a:t>
                      </a:r>
                      <a:r>
                        <a:rPr lang="ru-RU" dirty="0">
                          <a:effectLst/>
                        </a:rPr>
                        <a:t>содержимое файла file1 в терминале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82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tac file1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показать содержимое файла file1 в терминале начиная с конца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801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less file1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показать содержимое файла file1 в терминале, постранично, с возможно листать страницы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234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856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half" idx="2"/>
          </p:nvPr>
        </p:nvSpPr>
        <p:spPr>
          <a:xfrm>
            <a:off x="4971010" y="2032275"/>
            <a:ext cx="6878284" cy="123014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/>
              <a:t>Чтобы изменить права доступа необходимо воспользоваться командой </a:t>
            </a:r>
            <a:r>
              <a:rPr lang="ru-RU" b="1" dirty="0" err="1"/>
              <a:t>chmod</a:t>
            </a:r>
            <a:r>
              <a:rPr lang="ru-RU" dirty="0"/>
              <a:t>, она имеет такой синтаксис</a:t>
            </a:r>
            <a:r>
              <a:rPr lang="ru-RU" dirty="0" smtClean="0"/>
              <a:t>:</a:t>
            </a:r>
          </a:p>
          <a:p>
            <a:pPr algn="ctr"/>
            <a:r>
              <a:rPr lang="en-US" dirty="0" err="1">
                <a:solidFill>
                  <a:srgbClr val="FF0000"/>
                </a:solidFill>
              </a:rPr>
              <a:t>chmod</a:t>
            </a:r>
            <a:r>
              <a:rPr lang="en-US" dirty="0">
                <a:solidFill>
                  <a:srgbClr val="FF0000"/>
                </a:solidFill>
              </a:rPr>
              <a:t> </a:t>
            </a:r>
            <a:r>
              <a:rPr lang="ru-RU" i="1" dirty="0">
                <a:solidFill>
                  <a:srgbClr val="FF0000"/>
                </a:solidFill>
              </a:rPr>
              <a:t>кому-какие-права-предоставить</a:t>
            </a:r>
            <a:r>
              <a:rPr lang="ru-RU" dirty="0">
                <a:solidFill>
                  <a:srgbClr val="FF0000"/>
                </a:solidFill>
              </a:rPr>
              <a:t> </a:t>
            </a:r>
            <a:r>
              <a:rPr lang="ru-RU" dirty="0" err="1">
                <a:solidFill>
                  <a:srgbClr val="FF0000"/>
                </a:solidFill>
              </a:rPr>
              <a:t>имя_файла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8CE71EF-298D-4EF5-A3EB-E3422503B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010" y="664645"/>
            <a:ext cx="6878284" cy="1367630"/>
          </a:xfrm>
        </p:spPr>
        <p:txBody>
          <a:bodyPr>
            <a:noAutofit/>
          </a:bodyPr>
          <a:lstStyle/>
          <a:p>
            <a:pPr algn="ctr"/>
            <a:r>
              <a:rPr lang="ru-RU" dirty="0"/>
              <a:t>Права доступа к файлам и каталогам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half" idx="17"/>
          </p:nvPr>
        </p:nvSpPr>
        <p:spPr>
          <a:xfrm>
            <a:off x="4971009" y="3334860"/>
            <a:ext cx="6878285" cy="1230142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/>
              <a:t>Права доступа к файлам:</a:t>
            </a:r>
            <a:br>
              <a:rPr lang="ru-RU" dirty="0"/>
            </a:br>
            <a:r>
              <a:rPr lang="ru-RU" dirty="0"/>
              <a:t>r — право на чтение данных;</a:t>
            </a:r>
            <a:br>
              <a:rPr lang="ru-RU" dirty="0"/>
            </a:br>
            <a:r>
              <a:rPr lang="ru-RU" dirty="0"/>
              <a:t>w — право на изменение содержимого (но не удаление);</a:t>
            </a:r>
            <a:br>
              <a:rPr lang="ru-RU" dirty="0"/>
            </a:br>
            <a:r>
              <a:rPr lang="ru-RU" dirty="0"/>
              <a:t>x — право на исполнение файла;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half" idx="18"/>
          </p:nvPr>
        </p:nvSpPr>
        <p:spPr>
          <a:xfrm>
            <a:off x="4971010" y="4582210"/>
            <a:ext cx="6766547" cy="1784101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/>
              <a:t>Права доступа к каталогам:</a:t>
            </a:r>
            <a:br>
              <a:rPr lang="ru-RU" dirty="0"/>
            </a:br>
            <a:r>
              <a:rPr lang="ru-RU" dirty="0"/>
              <a:t>r — право на чтение каталога (можно прочитать содержимое, т.е. получить список объектов, находящихся в каталоге)</a:t>
            </a:r>
            <a:br>
              <a:rPr lang="ru-RU" dirty="0"/>
            </a:br>
            <a:r>
              <a:rPr lang="ru-RU" dirty="0"/>
              <a:t>w — право на изменение содержимого каталога (можно создавать и удалять объекты)</a:t>
            </a:r>
            <a:br>
              <a:rPr lang="ru-RU" dirty="0"/>
            </a:br>
            <a:r>
              <a:rPr lang="ru-RU" dirty="0"/>
              <a:t>x — позволяет войти в каталог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F867291-7707-4C9E-84EB-FA37F326F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13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half" idx="2"/>
          </p:nvPr>
        </p:nvSpPr>
        <p:spPr>
          <a:xfrm>
            <a:off x="4896871" y="2027458"/>
            <a:ext cx="6878284" cy="1444791"/>
          </a:xfrm>
        </p:spPr>
        <p:txBody>
          <a:bodyPr>
            <a:normAutofit fontScale="62500" lnSpcReduction="20000"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600" dirty="0"/>
              <a:t>u — пользователь, который владеет этим файлом</a:t>
            </a:r>
            <a:r>
              <a:rPr lang="ru-RU" sz="2600" dirty="0" smtClean="0"/>
              <a:t>;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600" dirty="0"/>
              <a:t>g — пользователи из группы, владеющей данным файлом</a:t>
            </a:r>
            <a:r>
              <a:rPr lang="ru-RU" sz="2600" dirty="0" smtClean="0"/>
              <a:t>;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600" dirty="0"/>
              <a:t>o — все остальные пользователей</a:t>
            </a:r>
            <a:br>
              <a:rPr lang="ru-RU" sz="2600" dirty="0"/>
            </a:b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8CE71EF-298D-4EF5-A3EB-E3422503B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6871" y="526022"/>
            <a:ext cx="6878284" cy="943230"/>
          </a:xfrm>
        </p:spPr>
        <p:txBody>
          <a:bodyPr>
            <a:noAutofit/>
          </a:bodyPr>
          <a:lstStyle/>
          <a:p>
            <a:pPr algn="ctr"/>
            <a:r>
              <a:rPr lang="ru-RU" dirty="0"/>
              <a:t>Права </a:t>
            </a:r>
            <a:r>
              <a:rPr lang="ru-RU" dirty="0" smtClean="0"/>
              <a:t>доступа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F867291-7707-4C9E-84EB-FA37F326F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47</a:t>
            </a:fld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4896871" y="1337249"/>
            <a:ext cx="69115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/>
              <a:t>существует три типа пользователей, каждому права задаются </a:t>
            </a:r>
            <a:r>
              <a:rPr lang="ru-RU" sz="1600" dirty="0" smtClean="0"/>
              <a:t>отдельно:</a:t>
            </a:r>
            <a:endParaRPr lang="ru-RU" sz="1600" dirty="0"/>
          </a:p>
        </p:txBody>
      </p:sp>
      <p:graphicFrame>
        <p:nvGraphicFramePr>
          <p:cNvPr id="12" name="Таблица 11"/>
          <p:cNvGraphicFramePr>
            <a:graphicFrameLocks noGrp="1"/>
          </p:cNvGraphicFramePr>
          <p:nvPr>
            <p:extLst/>
          </p:nvPr>
        </p:nvGraphicFramePr>
        <p:xfrm>
          <a:off x="4896871" y="3134497"/>
          <a:ext cx="7155085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4805">
                  <a:extLst>
                    <a:ext uri="{9D8B030D-6E8A-4147-A177-3AD203B41FA5}">
                      <a16:colId xmlns:a16="http://schemas.microsoft.com/office/drawing/2014/main" val="2663417386"/>
                    </a:ext>
                  </a:extLst>
                </a:gridCol>
                <a:gridCol w="4720280">
                  <a:extLst>
                    <a:ext uri="{9D8B030D-6E8A-4147-A177-3AD203B41FA5}">
                      <a16:colId xmlns:a16="http://schemas.microsoft.com/office/drawing/2014/main" val="13015152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Права доступа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Описание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916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 (-r——–)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Владелец имеет право чтения; никто другой не имеет права выполнять</a:t>
                      </a:r>
                      <a:r>
                        <a:rPr lang="ru-RU" dirty="0" smtClean="0"/>
                        <a:t/>
                      </a:r>
                      <a:br>
                        <a:rPr lang="ru-RU" dirty="0" smtClean="0"/>
                      </a:b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никакие действия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24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744 (-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rwxr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–r–)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Все пользователи могут читать, владелец имеет право редактировать</a:t>
                      </a:r>
                      <a:r>
                        <a:rPr lang="ru-RU" dirty="0" smtClean="0"/>
                        <a:t/>
                      </a:r>
                      <a:br>
                        <a:rPr lang="ru-RU" dirty="0" smtClean="0"/>
                      </a:b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 запускать на выполнение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929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777 (-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rwxrwxrwx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Все пользователи могут читать, редактировать и запускать на</a:t>
                      </a:r>
                      <a:r>
                        <a:rPr lang="ru-RU" dirty="0" smtClean="0"/>
                        <a:t/>
                      </a:r>
                      <a:br>
                        <a:rPr lang="ru-RU" dirty="0" smtClean="0"/>
                      </a:b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выполнение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708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403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BCE5A05-90BC-4A57-B8AE-E111EC4DA7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smtClean="0"/>
              <a:t>Основы </a:t>
            </a:r>
            <a:r>
              <a:rPr lang="en-US" dirty="0" smtClean="0"/>
              <a:t>Linux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BC86C4A-87A2-4EA7-8949-E25E6B95C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48</a:t>
            </a:fld>
            <a:endParaRPr lang="ru-RU"/>
          </a:p>
        </p:txBody>
      </p:sp>
      <p:sp>
        <p:nvSpPr>
          <p:cNvPr id="10" name="Текст 1">
            <a:extLst>
              <a:ext uri="{FF2B5EF4-FFF2-40B4-BE49-F238E27FC236}">
                <a16:creationId xmlns:a16="http://schemas.microsoft.com/office/drawing/2014/main" id="{8EDEAE04-707E-48D5-B5F6-05D2045482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89019" y="1427685"/>
            <a:ext cx="6069283" cy="4753300"/>
          </a:xfrm>
        </p:spPr>
        <p:txBody>
          <a:bodyPr>
            <a:noAutofit/>
          </a:bodyPr>
          <a:lstStyle/>
          <a:p>
            <a:pPr marL="82550" indent="517525">
              <a:buFont typeface="Wingdings" panose="05000000000000000000" pitchFamily="2" charset="2"/>
              <a:buChar char="v"/>
            </a:pPr>
            <a:r>
              <a:rPr lang="en-US" sz="2400" b="1" dirty="0"/>
              <a:t>Head</a:t>
            </a:r>
          </a:p>
          <a:p>
            <a:pPr algn="just"/>
            <a:r>
              <a:rPr lang="ru-RU" sz="2000" dirty="0" smtClean="0"/>
              <a:t>С помощью данного фильтра можно вывести первые строки файла.</a:t>
            </a:r>
            <a:r>
              <a:rPr lang="en-US" sz="2000" dirty="0" smtClean="0"/>
              <a:t> </a:t>
            </a:r>
            <a:r>
              <a:rPr lang="ru-RU" sz="2000" dirty="0" smtClean="0"/>
              <a:t>Пример команды для вывода первых 20 строк файла </a:t>
            </a:r>
            <a:r>
              <a:rPr lang="en-US" sz="2000" dirty="0" smtClean="0"/>
              <a:t>auth.log</a:t>
            </a:r>
            <a:endParaRPr lang="ru-RU" sz="2000" dirty="0" smtClean="0"/>
          </a:p>
          <a:p>
            <a:r>
              <a:rPr lang="en-US" sz="1800" b="1" dirty="0"/>
              <a:t>h</a:t>
            </a:r>
            <a:r>
              <a:rPr lang="en-US" sz="1800" b="1" dirty="0" smtClean="0"/>
              <a:t>ead -20 auth.log</a:t>
            </a:r>
            <a:endParaRPr lang="ru-RU" sz="1800" dirty="0"/>
          </a:p>
          <a:p>
            <a:pPr marL="82550" indent="517525">
              <a:buFont typeface="Wingdings" panose="05000000000000000000" pitchFamily="2" charset="2"/>
              <a:buChar char="v"/>
            </a:pPr>
            <a:r>
              <a:rPr lang="en-US" sz="2400" b="1" dirty="0" smtClean="0"/>
              <a:t>Tail</a:t>
            </a:r>
            <a:endParaRPr lang="en-US" sz="2400" b="1" dirty="0"/>
          </a:p>
          <a:p>
            <a:pPr algn="just"/>
            <a:r>
              <a:rPr lang="ru-RU" sz="2000" dirty="0"/>
              <a:t>Противоположна команде </a:t>
            </a:r>
            <a:r>
              <a:rPr lang="en-US" sz="2000" dirty="0"/>
              <a:t>head </a:t>
            </a:r>
            <a:r>
              <a:rPr lang="ru-RU" sz="2000" dirty="0"/>
              <a:t>и выводит последние</a:t>
            </a:r>
            <a:r>
              <a:rPr lang="en-US" sz="2000" dirty="0"/>
              <a:t> </a:t>
            </a:r>
            <a:r>
              <a:rPr lang="ru-RU" sz="2000" dirty="0"/>
              <a:t>строки файла. Без указания аргумента, по умолчанию выведется 10 последних строк файла.</a:t>
            </a:r>
          </a:p>
          <a:p>
            <a:pPr marL="285750" indent="-285750"/>
            <a:endParaRPr lang="ru-RU" sz="1800" dirty="0"/>
          </a:p>
        </p:txBody>
      </p:sp>
      <p:sp>
        <p:nvSpPr>
          <p:cNvPr id="5" name="Заголовок 3">
            <a:extLst>
              <a:ext uri="{FF2B5EF4-FFF2-40B4-BE49-F238E27FC236}">
                <a16:creationId xmlns:a16="http://schemas.microsoft.com/office/drawing/2014/main" id="{DC5572C5-B479-43E8-9AD0-B7DA99C842BE}"/>
              </a:ext>
            </a:extLst>
          </p:cNvPr>
          <p:cNvSpPr txBox="1">
            <a:spLocks/>
          </p:cNvSpPr>
          <p:nvPr/>
        </p:nvSpPr>
        <p:spPr>
          <a:xfrm>
            <a:off x="4971009" y="334528"/>
            <a:ext cx="6905304" cy="12420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3132138" algn="l"/>
              </a:tabLst>
            </a:pPr>
            <a:r>
              <a:rPr lang="ru-RU" sz="3600" dirty="0" smtClean="0">
                <a:ea typeface="+mn-ea"/>
                <a:cs typeface="+mn-cs"/>
              </a:rPr>
              <a:t>Фильтры вывода</a:t>
            </a:r>
            <a:endParaRPr lang="ru-RU" sz="36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6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DC5572C5-B479-43E8-9AD0-B7DA99C842BE}"/>
              </a:ext>
            </a:extLst>
          </p:cNvPr>
          <p:cNvSpPr txBox="1">
            <a:spLocks/>
          </p:cNvSpPr>
          <p:nvPr/>
        </p:nvSpPr>
        <p:spPr>
          <a:xfrm>
            <a:off x="4971008" y="670087"/>
            <a:ext cx="6905304" cy="7422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3132138" algn="l"/>
              </a:tabLst>
            </a:pPr>
            <a:r>
              <a:rPr lang="en-US" sz="3600" dirty="0" smtClean="0">
                <a:ea typeface="+mn-ea"/>
                <a:cs typeface="+mn-cs"/>
              </a:rPr>
              <a:t>Less </a:t>
            </a:r>
            <a:r>
              <a:rPr lang="ru-RU" sz="3600" dirty="0" smtClean="0">
                <a:ea typeface="+mn-ea"/>
                <a:cs typeface="+mn-cs"/>
              </a:rPr>
              <a:t>и </a:t>
            </a:r>
            <a:r>
              <a:rPr lang="en-US" sz="3600" dirty="0" smtClean="0">
                <a:ea typeface="+mn-ea"/>
                <a:cs typeface="+mn-cs"/>
              </a:rPr>
              <a:t>More</a:t>
            </a:r>
            <a:endParaRPr lang="ru-RU" sz="3600" dirty="0">
              <a:ea typeface="+mn-ea"/>
              <a:cs typeface="+mn-cs"/>
            </a:endParaRPr>
          </a:p>
        </p:txBody>
      </p:sp>
      <p:sp>
        <p:nvSpPr>
          <p:cNvPr id="15" name="Текст 1">
            <a:extLst>
              <a:ext uri="{FF2B5EF4-FFF2-40B4-BE49-F238E27FC236}">
                <a16:creationId xmlns:a16="http://schemas.microsoft.com/office/drawing/2014/main" id="{8EDEAE04-707E-48D5-B5F6-05D2045482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89019" y="2078924"/>
            <a:ext cx="6069283" cy="4982063"/>
          </a:xfrm>
        </p:spPr>
        <p:txBody>
          <a:bodyPr>
            <a:noAutofit/>
          </a:bodyPr>
          <a:lstStyle/>
          <a:p>
            <a:pPr marL="82550" indent="517525">
              <a:buFont typeface="Wingdings" panose="05000000000000000000" pitchFamily="2" charset="2"/>
              <a:buChar char="v"/>
            </a:pPr>
            <a:r>
              <a:rPr lang="en-US" b="1" dirty="0" smtClean="0"/>
              <a:t>Less</a:t>
            </a:r>
            <a:endParaRPr lang="en-US" b="1" dirty="0"/>
          </a:p>
          <a:p>
            <a:pPr indent="623888" algn="just"/>
            <a:r>
              <a:rPr lang="ru-RU" dirty="0" smtClean="0"/>
              <a:t>Данная команда очень полезна если нужно просмотреть огромный файл. </a:t>
            </a:r>
            <a:r>
              <a:rPr lang="ru-RU" dirty="0"/>
              <a:t>Главным ее плюсом является то, что считывается не весь файл, а только тут кусок, который помещается на экран, что сильно экономит использование оперативной памяти</a:t>
            </a:r>
            <a:r>
              <a:rPr lang="ru-RU" dirty="0" smtClean="0"/>
              <a:t>.</a:t>
            </a:r>
          </a:p>
          <a:p>
            <a:pPr marL="82550" indent="517525">
              <a:buFont typeface="Wingdings" panose="05000000000000000000" pitchFamily="2" charset="2"/>
              <a:buChar char="v"/>
            </a:pPr>
            <a:r>
              <a:rPr lang="en-US" b="1" dirty="0" smtClean="0"/>
              <a:t>More</a:t>
            </a:r>
            <a:endParaRPr lang="en-US" b="1" dirty="0"/>
          </a:p>
          <a:p>
            <a:pPr indent="623888" algn="just"/>
            <a:r>
              <a:rPr lang="ru-RU" dirty="0"/>
              <a:t>Устаревший аналог команды</a:t>
            </a:r>
            <a:r>
              <a:rPr lang="en-US" dirty="0"/>
              <a:t> </a:t>
            </a:r>
            <a:r>
              <a:rPr lang="en-US" b="1" dirty="0"/>
              <a:t>less</a:t>
            </a:r>
            <a:r>
              <a:rPr lang="en-US" dirty="0"/>
              <a:t> </a:t>
            </a:r>
            <a:r>
              <a:rPr lang="ru-RU" dirty="0"/>
              <a:t>и в отличии от нее</a:t>
            </a:r>
            <a:r>
              <a:rPr lang="en-US" dirty="0"/>
              <a:t> </a:t>
            </a:r>
            <a:r>
              <a:rPr lang="ru-RU" dirty="0"/>
              <a:t>может читать только вперед.</a:t>
            </a:r>
          </a:p>
        </p:txBody>
      </p:sp>
    </p:spTree>
    <p:extLst>
      <p:ext uri="{BB962C8B-B14F-4D97-AF65-F5344CB8AC3E}">
        <p14:creationId xmlns:p14="http://schemas.microsoft.com/office/powerpoint/2010/main" val="187600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177801" y="351065"/>
            <a:ext cx="11277599" cy="1414236"/>
          </a:xfrm>
        </p:spPr>
        <p:txBody>
          <a:bodyPr>
            <a:noAutofit/>
          </a:bodyPr>
          <a:lstStyle/>
          <a:p>
            <a:pPr algn="ctr"/>
            <a:r>
              <a:rPr lang="ru-RU" dirty="0"/>
              <a:t>Возможность, которые предоставляет ОС </a:t>
            </a:r>
            <a:r>
              <a:rPr lang="en-US" dirty="0"/>
              <a:t>Linux</a:t>
            </a:r>
            <a:r>
              <a:rPr lang="ru-RU" dirty="0"/>
              <a:t>, для пользователя.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>
          <a:xfrm>
            <a:off x="254000" y="1947864"/>
            <a:ext cx="11201400" cy="4416423"/>
          </a:xfrm>
        </p:spPr>
        <p:txBody>
          <a:bodyPr>
            <a:normAutofit fontScale="85000" lnSpcReduction="20000"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 smtClean="0"/>
              <a:t>Предоставляет </a:t>
            </a:r>
            <a:r>
              <a:rPr lang="ru-RU" dirty="0"/>
              <a:t>возможность бесплатно и легально иметь современную ОС для использования как на работе, так и дома</a:t>
            </a:r>
            <a:r>
              <a:rPr lang="ru-RU" dirty="0" smtClean="0"/>
              <a:t>.</a:t>
            </a:r>
            <a:endParaRPr lang="en-US" dirty="0" smtClean="0"/>
          </a:p>
          <a:p>
            <a:pPr algn="just"/>
            <a:endParaRPr lang="ru-RU" dirty="0"/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/>
              <a:t>Обладает высоким </a:t>
            </a:r>
            <a:r>
              <a:rPr lang="ru-RU" dirty="0" smtClean="0"/>
              <a:t>быстродействием</a:t>
            </a:r>
            <a:endParaRPr lang="en-US" dirty="0" smtClean="0"/>
          </a:p>
          <a:p>
            <a:pPr algn="just"/>
            <a:endParaRPr lang="ru-RU" dirty="0"/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/>
              <a:t>Работает достаточно надёжно и </a:t>
            </a:r>
            <a:r>
              <a:rPr lang="ru-RU" dirty="0" smtClean="0"/>
              <a:t>устойчиво</a:t>
            </a:r>
            <a:endParaRPr lang="en-US" dirty="0" smtClean="0"/>
          </a:p>
          <a:p>
            <a:pPr algn="just"/>
            <a:r>
              <a:rPr lang="ru-RU" dirty="0" smtClean="0"/>
              <a:t> </a:t>
            </a:r>
            <a:endParaRPr lang="ru-RU" dirty="0"/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/>
              <a:t>Практически не подвержена </a:t>
            </a:r>
            <a:r>
              <a:rPr lang="ru-RU" dirty="0" smtClean="0"/>
              <a:t>вирусам</a:t>
            </a:r>
            <a:endParaRPr lang="en-US" dirty="0" smtClean="0"/>
          </a:p>
          <a:p>
            <a:pPr algn="just"/>
            <a:endParaRPr lang="ru-RU" dirty="0"/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/>
              <a:t>Позволяет выполнять прикладные программы других </a:t>
            </a:r>
            <a:r>
              <a:rPr lang="ru-RU" dirty="0" smtClean="0"/>
              <a:t>ОС</a:t>
            </a:r>
            <a:endParaRPr lang="en-US" dirty="0" smtClean="0"/>
          </a:p>
          <a:p>
            <a:pPr algn="just"/>
            <a:endParaRPr lang="en-US" dirty="0" smtClean="0"/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/>
              <a:t>Обеспечивает использование огромного числа разнообразных программных пакетов, накопленных в мире </a:t>
            </a:r>
            <a:r>
              <a:rPr lang="en-US" dirty="0"/>
              <a:t>Unix </a:t>
            </a:r>
            <a:r>
              <a:rPr lang="ru-RU" dirty="0"/>
              <a:t>и свободно распространяемых вместе с исходными кодами.</a:t>
            </a:r>
          </a:p>
          <a:p>
            <a:pPr marL="285750" indent="-285750" algn="just">
              <a:buFontTx/>
              <a:buChar char="-"/>
            </a:pP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4294967295"/>
          </p:nvPr>
        </p:nvSpPr>
        <p:spPr>
          <a:xfrm>
            <a:off x="10147300" y="6181725"/>
            <a:ext cx="2044700" cy="365125"/>
          </a:xfrm>
        </p:spPr>
        <p:txBody>
          <a:bodyPr/>
          <a:lstStyle/>
          <a:p>
            <a:fld id="{3B5CA0C3-2E3F-4C16-8F43-1643E3AA67E7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102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50</a:t>
            </a:fld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2"/>
          </p:nvPr>
        </p:nvSpPr>
        <p:spPr>
          <a:xfrm>
            <a:off x="598714" y="929263"/>
            <a:ext cx="11150375" cy="1401058"/>
          </a:xfrm>
        </p:spPr>
        <p:txBody>
          <a:bodyPr>
            <a:normAutofit/>
          </a:bodyPr>
          <a:lstStyle/>
          <a:p>
            <a:pPr marL="82550" indent="517525" algn="just">
              <a:buFont typeface="Wingdings" panose="05000000000000000000" pitchFamily="2" charset="2"/>
              <a:buChar char="v"/>
            </a:pPr>
            <a:r>
              <a:rPr lang="ru-RU" sz="2000" dirty="0"/>
              <a:t>Данная команда позволяет вывести строки файла в определенном порядке. При использовании команды без опций, строки файла будут выведены в алфавитном порядке.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2681830" y="257316"/>
            <a:ext cx="9067259" cy="671947"/>
          </a:xfrm>
        </p:spPr>
        <p:txBody>
          <a:bodyPr>
            <a:normAutofit fontScale="90000"/>
          </a:bodyPr>
          <a:lstStyle/>
          <a:p>
            <a:pPr marL="2868613">
              <a:tabLst>
                <a:tab pos="3132138" algn="l"/>
              </a:tabLst>
            </a:pPr>
            <a:r>
              <a:rPr lang="en-US" sz="4000" dirty="0" smtClean="0"/>
              <a:t>Sort</a:t>
            </a:r>
            <a:endParaRPr lang="ru-RU" sz="4000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5"/>
          </p:nvPr>
        </p:nvSpPr>
        <p:spPr>
          <a:xfrm>
            <a:off x="356686" y="334528"/>
            <a:ext cx="1735350" cy="365125"/>
          </a:xfrm>
        </p:spPr>
        <p:txBody>
          <a:bodyPr/>
          <a:lstStyle/>
          <a:p>
            <a:r>
              <a:rPr lang="ru-RU" dirty="0"/>
              <a:t>Основы </a:t>
            </a:r>
            <a:r>
              <a:rPr lang="en-US" dirty="0" smtClean="0"/>
              <a:t>Linux</a:t>
            </a:r>
            <a:endParaRPr lang="ru-RU" dirty="0"/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/>
          </p:nvPr>
        </p:nvGraphicFramePr>
        <p:xfrm>
          <a:off x="1365120" y="2391449"/>
          <a:ext cx="9461728" cy="346345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23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9600">
                  <a:extLst>
                    <a:ext uri="{9D8B030D-6E8A-4147-A177-3AD203B41FA5}">
                      <a16:colId xmlns:a16="http://schemas.microsoft.com/office/drawing/2014/main" val="2000884176"/>
                    </a:ext>
                  </a:extLst>
                </a:gridCol>
              </a:tblGrid>
              <a:tr h="494779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Опции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Описание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-r</a:t>
                      </a:r>
                      <a:endParaRPr lang="ru-R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Сортировка в обратном порядке </a:t>
                      </a:r>
                      <a:endParaRPr lang="ru-RU" b="0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-n</a:t>
                      </a:r>
                      <a:endParaRPr lang="ru-R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i="0" u="non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Сравнение в соответствии с числовым значением строки</a:t>
                      </a:r>
                      <a:endParaRPr lang="ru-RU" i="0" u="non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-u</a:t>
                      </a:r>
                      <a:endParaRPr lang="ru-R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i="0" u="non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Выводить</a:t>
                      </a:r>
                      <a:r>
                        <a:rPr lang="ru-RU" sz="1800" i="0" u="non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только уникальные строки</a:t>
                      </a:r>
                      <a:endParaRPr lang="ru-RU" i="0" u="non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-b</a:t>
                      </a:r>
                      <a:endParaRPr lang="ru-R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i="0" u="non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Игнорировать</a:t>
                      </a:r>
                      <a:r>
                        <a:rPr lang="ru-RU" sz="1800" i="0" u="non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пробелы</a:t>
                      </a:r>
                      <a:endParaRPr lang="ru-RU" i="0" u="non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-d</a:t>
                      </a:r>
                      <a:endParaRPr lang="ru-R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учитывать только пробелы и буквенно-цифровые символы</a:t>
                      </a:r>
                      <a:endParaRPr lang="ru-RU" i="0" u="non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-o</a:t>
                      </a:r>
                      <a:endParaRPr lang="ru-R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i="0" u="none" dirty="0" smtClean="0"/>
                        <a:t>Вместо</a:t>
                      </a:r>
                      <a:r>
                        <a:rPr lang="ru-RU" i="0" u="none" baseline="0" dirty="0" smtClean="0"/>
                        <a:t> вывода в консоль, записать результат в файл</a:t>
                      </a:r>
                      <a:endParaRPr lang="ru-RU" i="0" u="non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3067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890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Основы </a:t>
            </a:r>
            <a:r>
              <a:rPr lang="en-US" dirty="0" smtClean="0"/>
              <a:t>Linux</a:t>
            </a:r>
            <a:endParaRPr lang="ru-RU" dirty="0"/>
          </a:p>
        </p:txBody>
      </p:sp>
      <p:sp>
        <p:nvSpPr>
          <p:cNvPr id="8" name="Текст 1">
            <a:extLst>
              <a:ext uri="{FF2B5EF4-FFF2-40B4-BE49-F238E27FC236}">
                <a16:creationId xmlns:a16="http://schemas.microsoft.com/office/drawing/2014/main" id="{8EDEAE04-707E-48D5-B5F6-05D2045482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40037" y="1181817"/>
            <a:ext cx="6318266" cy="1579418"/>
          </a:xfrm>
        </p:spPr>
        <p:txBody>
          <a:bodyPr>
            <a:noAutofit/>
          </a:bodyPr>
          <a:lstStyle/>
          <a:p>
            <a:pPr marL="82550" indent="517525" algn="just">
              <a:buFont typeface="Wingdings" panose="05000000000000000000" pitchFamily="2" charset="2"/>
              <a:buChar char="v"/>
            </a:pPr>
            <a:r>
              <a:rPr lang="en-US" b="1" dirty="0" err="1" smtClean="0"/>
              <a:t>nl</a:t>
            </a:r>
            <a:endParaRPr lang="en-US" b="1" dirty="0" smtClean="0"/>
          </a:p>
          <a:p>
            <a:pPr marL="82550" algn="just"/>
            <a:r>
              <a:rPr lang="ru-RU" dirty="0" smtClean="0"/>
              <a:t>Выводит текст файла с добавлением номера строк.</a:t>
            </a:r>
            <a:endParaRPr lang="ru-RU" dirty="0"/>
          </a:p>
          <a:p>
            <a:pPr marL="82550" indent="517525" algn="just">
              <a:buFont typeface="Wingdings" panose="05000000000000000000" pitchFamily="2" charset="2"/>
              <a:buChar char="v"/>
            </a:pPr>
            <a:endParaRPr lang="ru-RU" sz="2000" dirty="0"/>
          </a:p>
        </p:txBody>
      </p:sp>
      <p:sp>
        <p:nvSpPr>
          <p:cNvPr id="12" name="Текст 1">
            <a:extLst>
              <a:ext uri="{FF2B5EF4-FFF2-40B4-BE49-F238E27FC236}">
                <a16:creationId xmlns:a16="http://schemas.microsoft.com/office/drawing/2014/main" id="{8EDEAE04-707E-48D5-B5F6-05D2045482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40038" y="2835479"/>
            <a:ext cx="6318265" cy="3107867"/>
          </a:xfrm>
        </p:spPr>
        <p:txBody>
          <a:bodyPr>
            <a:noAutofit/>
          </a:bodyPr>
          <a:lstStyle/>
          <a:p>
            <a:pPr marL="82550" indent="517525" algn="just">
              <a:buFont typeface="Wingdings" panose="05000000000000000000" pitchFamily="2" charset="2"/>
              <a:buChar char="v"/>
            </a:pPr>
            <a:r>
              <a:rPr lang="en-US" b="1" dirty="0" err="1" smtClean="0"/>
              <a:t>uniq</a:t>
            </a:r>
            <a:endParaRPr lang="en-US" b="1" dirty="0" smtClean="0"/>
          </a:p>
          <a:p>
            <a:pPr marL="82550" algn="just">
              <a:spcAft>
                <a:spcPts val="0"/>
              </a:spcAft>
            </a:pPr>
            <a:r>
              <a:rPr lang="ru-RU" dirty="0" smtClean="0"/>
              <a:t>С помощью этой команды можно вывести строки</a:t>
            </a:r>
            <a:r>
              <a:rPr lang="en-US" dirty="0" smtClean="0"/>
              <a:t> </a:t>
            </a:r>
            <a:r>
              <a:rPr lang="ru-RU" dirty="0" smtClean="0"/>
              <a:t>без повторения.</a:t>
            </a:r>
            <a:endParaRPr lang="en-US" dirty="0" smtClean="0"/>
          </a:p>
          <a:p>
            <a:pPr marL="82550" algn="just">
              <a:spcAft>
                <a:spcPts val="0"/>
              </a:spcAft>
            </a:pPr>
            <a:r>
              <a:rPr lang="ru-RU" dirty="0" smtClean="0"/>
              <a:t>Если какая-либо строка повторяется, то она будет выведена только 1 раз.</a:t>
            </a:r>
            <a:endParaRPr lang="en-US" dirty="0" smtClean="0"/>
          </a:p>
          <a:p>
            <a:pPr marL="82550" algn="just">
              <a:spcAft>
                <a:spcPts val="0"/>
              </a:spcAft>
            </a:pPr>
            <a:endParaRPr lang="ru-RU" dirty="0" smtClean="0"/>
          </a:p>
          <a:p>
            <a:pPr marL="82550" algn="just">
              <a:spcAft>
                <a:spcPts val="0"/>
              </a:spcAft>
            </a:pPr>
            <a:r>
              <a:rPr lang="en-US" b="1" dirty="0" err="1" smtClean="0"/>
              <a:t>uniq</a:t>
            </a:r>
            <a:r>
              <a:rPr lang="ru-RU" b="1" dirty="0" smtClean="0"/>
              <a:t> </a:t>
            </a:r>
            <a:r>
              <a:rPr lang="en-US" b="1" dirty="0" smtClean="0"/>
              <a:t>–u </a:t>
            </a:r>
            <a:r>
              <a:rPr lang="ru-RU" dirty="0" smtClean="0"/>
              <a:t>используется, если нам нужно вывести только те строки, у которых нет повтора.</a:t>
            </a:r>
            <a:endParaRPr lang="en-US" dirty="0" smtClean="0"/>
          </a:p>
          <a:p>
            <a:pPr marL="82550" algn="just">
              <a:spcAft>
                <a:spcPts val="0"/>
              </a:spcAft>
            </a:pPr>
            <a:r>
              <a:rPr lang="en-US" b="1" dirty="0" err="1"/>
              <a:t>uniq</a:t>
            </a:r>
            <a:r>
              <a:rPr lang="ru-RU" b="1" dirty="0"/>
              <a:t> </a:t>
            </a:r>
            <a:r>
              <a:rPr lang="en-US" b="1" dirty="0" smtClean="0"/>
              <a:t>–d </a:t>
            </a:r>
            <a:r>
              <a:rPr lang="ru-RU" dirty="0" smtClean="0"/>
              <a:t>выводит повторяющиеся строки.</a:t>
            </a:r>
          </a:p>
        </p:txBody>
      </p:sp>
    </p:spTree>
    <p:extLst>
      <p:ext uri="{BB962C8B-B14F-4D97-AF65-F5344CB8AC3E}">
        <p14:creationId xmlns:p14="http://schemas.microsoft.com/office/powerpoint/2010/main" val="45828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38035" y="2373329"/>
            <a:ext cx="5913664" cy="3593251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TT Hoves" panose="02000503030000020004" pitchFamily="2" charset="-52"/>
              </a:rPr>
              <a:t>Тема 1. Основы </a:t>
            </a:r>
            <a:r>
              <a:rPr lang="en-US" sz="3600" dirty="0" smtClean="0">
                <a:latin typeface="TT Hoves" panose="02000503030000020004" pitchFamily="2" charset="-52"/>
              </a:rPr>
              <a:t>Linux</a:t>
            </a:r>
          </a:p>
          <a:p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Логические операторы в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Linux</a:t>
            </a:r>
            <a:endParaRPr lang="ru-RU" sz="3600" dirty="0">
              <a:latin typeface="TT Hoves" panose="02000503030000020004" pitchFamily="2" charset="-52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Логические операторы в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Linux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/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</a:b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15288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5"/>
          </p:nvPr>
        </p:nvSpPr>
        <p:spPr>
          <a:xfrm>
            <a:off x="356686" y="611364"/>
            <a:ext cx="9447714" cy="546316"/>
          </a:xfrm>
        </p:spPr>
        <p:txBody>
          <a:bodyPr/>
          <a:lstStyle/>
          <a:p>
            <a:r>
              <a:rPr lang="ru-RU" sz="4400" dirty="0" smtClean="0">
                <a:latin typeface="+mj-lt"/>
              </a:rPr>
              <a:t>Логические операторы</a:t>
            </a:r>
            <a:endParaRPr lang="ru-RU" sz="4400" dirty="0">
              <a:latin typeface="+mj-lt"/>
            </a:endParaRPr>
          </a:p>
        </p:txBody>
      </p:sp>
      <p:sp>
        <p:nvSpPr>
          <p:cNvPr id="11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56686" y="4361445"/>
            <a:ext cx="6396452" cy="107721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v"/>
              <a:tabLst/>
            </a:pP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effectLst/>
                <a:latin typeface="+mn-lt"/>
              </a:rPr>
              <a:t>Оператор </a:t>
            </a:r>
            <a:r>
              <a:rPr lang="en-US" altLang="ru-RU" sz="1600" dirty="0" smtClean="0">
                <a:latin typeface="+mn-lt"/>
                <a:cs typeface="Courier New" panose="02070309020205020404" pitchFamily="49" charset="0"/>
              </a:rPr>
              <a:t>||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effectLst/>
                <a:latin typeface="+mn-lt"/>
              </a:rPr>
              <a:t> представляет 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effectLst/>
                <a:latin typeface="+mn-lt"/>
                <a:cs typeface="Courier New" panose="02070309020205020404" pitchFamily="49" charset="0"/>
              </a:rPr>
              <a:t>логическую операцию "ИЛИ"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effectLst/>
                <a:latin typeface="+mn-lt"/>
              </a:rPr>
              <a:t>. Вторая команда исполняется только</a:t>
            </a:r>
            <a:r>
              <a:rPr kumimoji="0" lang="en-US" altLang="ru-RU" sz="1600" b="0" i="0" u="none" strike="noStrike" cap="none" normalizeH="0" dirty="0" smtClean="0">
                <a:ln>
                  <a:noFill/>
                </a:ln>
                <a:effectLst/>
                <a:latin typeface="+mn-lt"/>
              </a:rPr>
              <a:t>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effectLst/>
                <a:latin typeface="+mn-lt"/>
              </a:rPr>
              <a:t>тогда, </a:t>
            </a:r>
            <a:r>
              <a:rPr kumimoji="0" lang="en-US" altLang="ru-RU" sz="1600" b="0" i="0" u="none" strike="noStrike" cap="none" normalizeH="0" baseline="0" dirty="0" smtClean="0">
                <a:ln>
                  <a:noFill/>
                </a:ln>
                <a:effectLst/>
                <a:latin typeface="+mn-lt"/>
              </a:rPr>
              <a:t/>
            </a:r>
            <a:br>
              <a:rPr kumimoji="0" lang="en-US" altLang="ru-RU" sz="1600" b="0" i="0" u="none" strike="noStrike" cap="none" normalizeH="0" baseline="0" dirty="0" smtClean="0">
                <a:ln>
                  <a:noFill/>
                </a:ln>
                <a:effectLst/>
                <a:latin typeface="+mn-lt"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effectLst/>
                <a:latin typeface="+mn-lt"/>
              </a:rPr>
              <a:t>когда исполнение первой команды заканчивается неудачей</a:t>
            </a:r>
            <a:r>
              <a:rPr lang="en-US" altLang="ru-RU" sz="1600" dirty="0">
                <a:latin typeface="+mn-lt"/>
              </a:rPr>
              <a:t>.</a:t>
            </a:r>
            <a:endParaRPr kumimoji="0" lang="ru-RU" altLang="ru-RU" sz="1600" b="0" i="0" u="none" strike="noStrike" cap="none" normalizeH="0" baseline="0" dirty="0" smtClean="0">
              <a:ln>
                <a:noFill/>
              </a:ln>
              <a:effectLst/>
              <a:latin typeface="+mn-lt"/>
            </a:endParaRPr>
          </a:p>
        </p:txBody>
      </p:sp>
      <p:sp>
        <p:nvSpPr>
          <p:cNvPr id="15" name="Rectangle 1"/>
          <p:cNvSpPr txBox="1">
            <a:spLocks noChangeArrowheads="1"/>
          </p:cNvSpPr>
          <p:nvPr/>
        </p:nvSpPr>
        <p:spPr bwMode="auto">
          <a:xfrm>
            <a:off x="356686" y="2320810"/>
            <a:ext cx="6396452" cy="156966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914400" rtl="0" eaLnBrk="0" fontAlgn="base" latinLnBrk="0" hangingPunct="0">
              <a:lnSpc>
                <a:spcPts val="4800"/>
              </a:lnSpc>
              <a:spcBef>
                <a:spcPct val="0"/>
              </a:spcBef>
              <a:spcAft>
                <a:spcPct val="0"/>
              </a:spcAft>
              <a:buNone/>
              <a:defRPr sz="4400" b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>
              <a:lnSpc>
                <a:spcPct val="100000"/>
              </a:lnSpc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altLang="ru-RU" sz="1600" dirty="0">
                <a:latin typeface="+mn-lt"/>
              </a:rPr>
              <a:t>Командная оболочка будет интерпретировать последовательность символов &amp;&amp; как логический оператор "И". При использовании оператора &amp;&amp; вторая команда будет исполняться только в том случае, если исполнение первой команды успешно </a:t>
            </a:r>
            <a:r>
              <a:rPr lang="ru-RU" altLang="ru-RU" sz="1600" dirty="0" smtClean="0">
                <a:latin typeface="+mn-lt"/>
              </a:rPr>
              <a:t>завершится</a:t>
            </a:r>
            <a:r>
              <a:rPr lang="en-US" altLang="ru-RU" sz="1600" dirty="0">
                <a:latin typeface="+mn-lt"/>
              </a:rPr>
              <a:t>.</a:t>
            </a:r>
            <a:endParaRPr lang="ru-RU" altLang="ru-RU" sz="1600" dirty="0" smtClean="0">
              <a:latin typeface="+mn-lt"/>
            </a:endParaRPr>
          </a:p>
        </p:txBody>
      </p:sp>
      <p:sp>
        <p:nvSpPr>
          <p:cNvPr id="18" name="Рисунок 17"/>
          <p:cNvSpPr>
            <a:spLocks noGrp="1"/>
          </p:cNvSpPr>
          <p:nvPr>
            <p:ph type="pic" idx="1"/>
          </p:nvPr>
        </p:nvSpPr>
        <p:spPr/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664" y="2461364"/>
            <a:ext cx="4529867" cy="316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3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317304" y="282121"/>
            <a:ext cx="9614096" cy="1910443"/>
          </a:xfrm>
        </p:spPr>
        <p:txBody>
          <a:bodyPr/>
          <a:lstStyle/>
          <a:p>
            <a:r>
              <a:rPr lang="ru-RU" dirty="0" smtClean="0"/>
              <a:t>Спасибо </a:t>
            </a:r>
            <a:br>
              <a:rPr lang="ru-RU" dirty="0" smtClean="0"/>
            </a:br>
            <a:r>
              <a:rPr lang="ru-RU" dirty="0" smtClean="0"/>
              <a:t>за внимание</a:t>
            </a:r>
            <a:endParaRPr lang="ru-RU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F867291-7707-4C9E-84EB-FA37F326F20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036300" y="7489825"/>
            <a:ext cx="2044700" cy="365125"/>
          </a:xfrm>
        </p:spPr>
        <p:txBody>
          <a:bodyPr/>
          <a:lstStyle/>
          <a:p>
            <a:fld id="{3B5CA0C3-2E3F-4C16-8F43-1643E3AA67E7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791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E7700CE-506E-4F9C-9282-10BF7B76F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1332" y="317111"/>
            <a:ext cx="7930368" cy="1203252"/>
          </a:xfrm>
        </p:spPr>
        <p:txBody>
          <a:bodyPr>
            <a:normAutofit/>
          </a:bodyPr>
          <a:lstStyle/>
          <a:p>
            <a:r>
              <a:rPr lang="ru-RU" sz="4400" dirty="0"/>
              <a:t>Дистрибутивы </a:t>
            </a:r>
            <a:r>
              <a:rPr lang="en-US" sz="4400" dirty="0"/>
              <a:t>Linux</a:t>
            </a:r>
            <a:endParaRPr lang="ru-RU" sz="4400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6C1F7B4-19AE-45D3-9B64-72262801536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47300" y="6181725"/>
            <a:ext cx="2044700" cy="365125"/>
          </a:xfrm>
        </p:spPr>
        <p:txBody>
          <a:bodyPr/>
          <a:lstStyle/>
          <a:p>
            <a:fld id="{3B5CA0C3-2E3F-4C16-8F43-1643E3AA67E7}" type="slidenum">
              <a:rPr lang="ru-RU" smtClean="0"/>
              <a:t>6</a:t>
            </a:fld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18533" y="1727199"/>
            <a:ext cx="59875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ru-RU" sz="1600" dirty="0"/>
              <a:t>Наиболее известными дистрибутивами </a:t>
            </a:r>
            <a:r>
              <a:rPr lang="en-US" sz="1600" dirty="0"/>
              <a:t>Linux </a:t>
            </a:r>
            <a:r>
              <a:rPr lang="ru-RU" sz="1600" dirty="0"/>
              <a:t>являются </a:t>
            </a:r>
            <a:r>
              <a:rPr lang="en-US" sz="1600" dirty="0" err="1"/>
              <a:t>Debian</a:t>
            </a:r>
            <a:r>
              <a:rPr lang="ru-RU" sz="1600" dirty="0"/>
              <a:t>, </a:t>
            </a:r>
            <a:r>
              <a:rPr lang="en-US" sz="1600" dirty="0"/>
              <a:t>Fedora</a:t>
            </a:r>
            <a:r>
              <a:rPr lang="ru-RU" sz="1600" dirty="0"/>
              <a:t>, </a:t>
            </a:r>
            <a:r>
              <a:rPr lang="en-US" sz="1600" dirty="0"/>
              <a:t>Ubuntu.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5812367" y="1705194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ru-RU" sz="1600" dirty="0"/>
              <a:t>В таких отраслях как информационная безопасность, </a:t>
            </a:r>
            <a:r>
              <a:rPr lang="ru-RU" sz="1600" dirty="0" err="1"/>
              <a:t>пентест</a:t>
            </a:r>
            <a:r>
              <a:rPr lang="ru-RU" sz="1600" dirty="0"/>
              <a:t>, сетевой инжиниринг самыми распространёнными дистрибутивы – это </a:t>
            </a:r>
            <a:r>
              <a:rPr lang="ru-RU" sz="1600" dirty="0" err="1"/>
              <a:t>Kali</a:t>
            </a:r>
            <a:r>
              <a:rPr lang="ru-RU" sz="1600" dirty="0"/>
              <a:t>, </a:t>
            </a:r>
            <a:r>
              <a:rPr lang="ru-RU" sz="1600" dirty="0" err="1"/>
              <a:t>Parrot</a:t>
            </a:r>
            <a:r>
              <a:rPr lang="ru-RU" sz="1600" dirty="0"/>
              <a:t>, </a:t>
            </a:r>
            <a:r>
              <a:rPr lang="ru-RU" sz="1600" dirty="0" err="1"/>
              <a:t>Blackarch</a:t>
            </a:r>
            <a:r>
              <a:rPr lang="ru-RU" sz="1600" dirty="0"/>
              <a:t>.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53" y="3957599"/>
            <a:ext cx="1311026" cy="181494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967" y="3936080"/>
            <a:ext cx="1360832" cy="183646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087" y="3936081"/>
            <a:ext cx="1469913" cy="183646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6056" y="3931280"/>
            <a:ext cx="1547811" cy="181494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4673" y="3909756"/>
            <a:ext cx="1579460" cy="1814945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4939" y="3931279"/>
            <a:ext cx="1566761" cy="179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85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7847667" y="204724"/>
            <a:ext cx="2299633" cy="1050472"/>
          </a:xfrm>
        </p:spPr>
        <p:txBody>
          <a:bodyPr>
            <a:noAutofit/>
          </a:bodyPr>
          <a:lstStyle/>
          <a:p>
            <a:r>
              <a:rPr lang="ru-RU" sz="4400" dirty="0" err="1"/>
              <a:t>Ubuntu</a:t>
            </a:r>
            <a:endParaRPr lang="ru-RU" sz="44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294967295"/>
          </p:nvPr>
        </p:nvSpPr>
        <p:spPr>
          <a:xfrm>
            <a:off x="10147300" y="6181725"/>
            <a:ext cx="2044700" cy="365125"/>
          </a:xfrm>
        </p:spPr>
        <p:txBody>
          <a:bodyPr/>
          <a:lstStyle/>
          <a:p>
            <a:fld id="{3B5CA0C3-2E3F-4C16-8F43-1643E3AA67E7}" type="slidenum">
              <a:rPr lang="ru-RU" smtClean="0"/>
              <a:t>7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34" y="291217"/>
            <a:ext cx="6269805" cy="318011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34" y="3674534"/>
            <a:ext cx="6269805" cy="301413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732521" y="1255196"/>
            <a:ext cx="5156044" cy="304698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ru-RU" sz="1600" dirty="0" err="1"/>
              <a:t>Ubuntu</a:t>
            </a:r>
            <a:r>
              <a:rPr lang="ru-RU" sz="1600" dirty="0"/>
              <a:t> — это разрабатываемая сообществом, основанная на ядре </a:t>
            </a:r>
            <a:r>
              <a:rPr lang="ru-RU" sz="1600" dirty="0" err="1"/>
              <a:t>Linux</a:t>
            </a:r>
            <a:r>
              <a:rPr lang="ru-RU" sz="1600" dirty="0"/>
              <a:t> операционная система, которая идеально подходит для использования на персональных компьютерах, ноутбуках и серверах. Она содержит все необходимые программы, которые вам нужны: программу просмотра Интернет, офисный пакет для работы с текстами, электронными таблицами и презентациями, программы для общения в Интернет и много других.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6732521" y="4302184"/>
            <a:ext cx="515604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sz="1600" dirty="0" smtClean="0"/>
              <a:t>Среда рабочего стола по умолчанию в </a:t>
            </a:r>
            <a:r>
              <a:rPr lang="ru-RU" sz="1600" dirty="0" err="1" smtClean="0"/>
              <a:t>Ubuntu</a:t>
            </a:r>
            <a:r>
              <a:rPr lang="ru-RU" sz="1600" dirty="0" smtClean="0"/>
              <a:t> – </a:t>
            </a:r>
            <a:r>
              <a:rPr lang="ru-RU" sz="1600" dirty="0" err="1" smtClean="0"/>
              <a:t>Unity</a:t>
            </a:r>
            <a:r>
              <a:rPr lang="ru-RU" sz="1600" dirty="0" smtClean="0"/>
              <a:t>, очень современная среда рабочего стола с мощным инструментом поиска для поиска всех ваших приложений и документов. Он хорошо интегрируется с обычными приложениями, такими как аудиоплееры, видеоплееры и социальные сети.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67804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idx="1"/>
          </p:nvPr>
        </p:nvSpPr>
        <p:spPr>
          <a:xfrm>
            <a:off x="4712579" y="1930400"/>
            <a:ext cx="7238047" cy="4927600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 err="1"/>
              <a:t>Debian</a:t>
            </a:r>
            <a:r>
              <a:rPr lang="ru-RU" sz="1600" dirty="0"/>
              <a:t> создан из свободного ПО и ПО с открытым исходным кодом и всегда будет на 100% свободным. Система свободная для всех для использования, изменения и распространения. Это наше основное обещание нашим пользователям. И ещё система бесплатна</a:t>
            </a:r>
            <a:r>
              <a:rPr lang="ru-RU" sz="1600" dirty="0" smtClean="0"/>
              <a:t>.</a:t>
            </a:r>
            <a:r>
              <a:rPr lang="ru-RU" sz="1600" dirty="0"/>
              <a:t> </a:t>
            </a:r>
            <a:endParaRPr lang="en-US" sz="160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600" dirty="0" err="1" smtClean="0"/>
              <a:t>Debian</a:t>
            </a:r>
            <a:r>
              <a:rPr lang="ru-RU" sz="1600" dirty="0" smtClean="0"/>
              <a:t> </a:t>
            </a:r>
            <a:r>
              <a:rPr lang="ru-RU" sz="1600" dirty="0"/>
              <a:t>каждый день доказывает свою надёжность в тысячах сценариях реального использования во всём мире, начиная от ноутбука для одного пользователя и заканчивая </a:t>
            </a:r>
            <a:r>
              <a:rPr lang="ru-RU" sz="1600" dirty="0" err="1"/>
              <a:t>суперколлайдерами</a:t>
            </a:r>
            <a:r>
              <a:rPr lang="ru-RU" sz="1600" dirty="0"/>
              <a:t>, фондовыми биржами и автомобильной промышленностью. Также система популярна в академическом мире, в науке и в государственном секторе.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900068" y="815456"/>
            <a:ext cx="2863068" cy="913795"/>
          </a:xfrm>
        </p:spPr>
        <p:txBody>
          <a:bodyPr>
            <a:noAutofit/>
          </a:bodyPr>
          <a:lstStyle/>
          <a:p>
            <a:r>
              <a:rPr lang="en-US" sz="4400" dirty="0" err="1" smtClean="0"/>
              <a:t>Debian</a:t>
            </a:r>
            <a:endParaRPr lang="ru-RU" sz="44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294967295"/>
          </p:nvPr>
        </p:nvSpPr>
        <p:spPr>
          <a:xfrm>
            <a:off x="10147300" y="6181725"/>
            <a:ext cx="2044700" cy="365125"/>
          </a:xfrm>
        </p:spPr>
        <p:txBody>
          <a:bodyPr/>
          <a:lstStyle/>
          <a:p>
            <a:fld id="{3B5CA0C3-2E3F-4C16-8F43-1643E3AA67E7}" type="slidenum">
              <a:rPr lang="ru-RU" smtClean="0"/>
              <a:t>8</a:t>
            </a:fld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3175559" y="-3303418"/>
            <a:ext cx="515604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 err="1" smtClean="0"/>
              <a:t>Debian</a:t>
            </a:r>
            <a:r>
              <a:rPr lang="ru-RU" sz="1600" dirty="0" smtClean="0"/>
              <a:t> создан </a:t>
            </a:r>
            <a:r>
              <a:rPr lang="ru-RU" sz="1600" dirty="0"/>
              <a:t>из свободного ПО и ПО с открытым исходным кодом и всегда будет на 100% свободным. Система свободная для всех для использования, изменения и распространения. Это наше основное обещание нашим пользователям. И ещё система бесплатна.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ru-RU" sz="16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8" y="316635"/>
            <a:ext cx="4527855" cy="282523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67" y="3203599"/>
            <a:ext cx="4527855" cy="292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4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F867291-7707-4C9E-84EB-FA37F326F20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47300" y="6181725"/>
            <a:ext cx="2044700" cy="365125"/>
          </a:xfrm>
        </p:spPr>
        <p:txBody>
          <a:bodyPr/>
          <a:lstStyle/>
          <a:p>
            <a:fld id="{3B5CA0C3-2E3F-4C16-8F43-1643E3AA67E7}" type="slidenum">
              <a:rPr lang="ru-RU" smtClean="0"/>
              <a:t>9</a:t>
            </a:fld>
            <a:endParaRPr lang="ru-RU"/>
          </a:p>
        </p:txBody>
      </p:sp>
      <p:pic>
        <p:nvPicPr>
          <p:cNvPr id="9" name="Объект 3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542256" y="1155150"/>
            <a:ext cx="5230643" cy="462525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779236" y="196625"/>
            <a:ext cx="690879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dirty="0">
                <a:latin typeface="+mj-lt"/>
              </a:rPr>
              <a:t>Чем так хорош </a:t>
            </a:r>
            <a:r>
              <a:rPr lang="en-US" sz="4400" dirty="0" err="1">
                <a:latin typeface="+mj-lt"/>
              </a:rPr>
              <a:t>Debian</a:t>
            </a:r>
            <a:r>
              <a:rPr lang="ru-RU" sz="4400" dirty="0">
                <a:latin typeface="+mj-lt"/>
              </a:rPr>
              <a:t>?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444501" y="1821173"/>
            <a:ext cx="5789135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sz="1600" dirty="0" err="1" smtClean="0"/>
              <a:t>Debian</a:t>
            </a:r>
            <a:r>
              <a:rPr lang="ru-RU" sz="1600" dirty="0" smtClean="0"/>
              <a:t> </a:t>
            </a:r>
            <a:r>
              <a:rPr lang="ru-RU" sz="1600" dirty="0"/>
              <a:t>каждый день доказывает свою надёжность в тысячах сценариях реального использования во всём мире, начиная от ноутбука для одного пользователя и заканчивая </a:t>
            </a:r>
            <a:r>
              <a:rPr lang="ru-RU" sz="1600" dirty="0" err="1"/>
              <a:t>суперколлайдерами</a:t>
            </a:r>
            <a:r>
              <a:rPr lang="ru-RU" sz="1600" dirty="0"/>
              <a:t>, фондовыми биржами и автомобильной промышленностью. Также наша система популярна в академическом мире, в науке и в государственном </a:t>
            </a:r>
            <a:r>
              <a:rPr lang="ru-RU" sz="1600" dirty="0" smtClean="0"/>
              <a:t>секторе.</a:t>
            </a:r>
          </a:p>
          <a:p>
            <a:pPr marL="285750" indent="-28575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sz="1600" dirty="0" err="1" smtClean="0"/>
              <a:t>Debian</a:t>
            </a:r>
            <a:r>
              <a:rPr lang="ru-RU" sz="1600" dirty="0" smtClean="0"/>
              <a:t> </a:t>
            </a:r>
            <a:r>
              <a:rPr lang="ru-RU" sz="1600" dirty="0"/>
              <a:t>имеет поддержку безопасности для стабильных выпусков. Многие другие дистрибутивы и исследователи безопасности полагаются на систему отслеживания безопасности </a:t>
            </a:r>
            <a:r>
              <a:rPr lang="ru-RU" sz="1600" dirty="0" err="1"/>
              <a:t>Debian</a:t>
            </a:r>
            <a:r>
              <a:rPr lang="ru-RU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273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Positive Technologies">
      <a:dk1>
        <a:srgbClr val="212121"/>
      </a:dk1>
      <a:lt1>
        <a:sysClr val="window" lastClr="FFFFFF"/>
      </a:lt1>
      <a:dk2>
        <a:srgbClr val="BCCBDD"/>
      </a:dk2>
      <a:lt2>
        <a:srgbClr val="D8E0EB"/>
      </a:lt2>
      <a:accent1>
        <a:srgbClr val="FF0000"/>
      </a:accent1>
      <a:accent2>
        <a:srgbClr val="6EC4EA"/>
      </a:accent2>
      <a:accent3>
        <a:srgbClr val="A67497"/>
      </a:accent3>
      <a:accent4>
        <a:srgbClr val="88D6A3"/>
      </a:accent4>
      <a:accent5>
        <a:srgbClr val="FF8780"/>
      </a:accent5>
      <a:accent6>
        <a:srgbClr val="FF4FA3"/>
      </a:accent6>
      <a:hlink>
        <a:srgbClr val="7A7A7A"/>
      </a:hlink>
      <a:folHlink>
        <a:srgbClr val="FFCCCC"/>
      </a:folHlink>
    </a:clrScheme>
    <a:fontScheme name="Positive Technologies">
      <a:majorFont>
        <a:latin typeface="Verdana Bold"/>
        <a:ea typeface=""/>
        <a:cs typeface=""/>
      </a:majorFont>
      <a:minorFont>
        <a:latin typeface="Verdan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3554</TotalTime>
  <Words>2724</Words>
  <Application>Microsoft Office PowerPoint</Application>
  <PresentationFormat>Широкоэкранный</PresentationFormat>
  <Paragraphs>403</Paragraphs>
  <Slides>54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54</vt:i4>
      </vt:variant>
    </vt:vector>
  </HeadingPairs>
  <TitlesOfParts>
    <vt:vector size="63" baseType="lpstr">
      <vt:lpstr>Arial</vt:lpstr>
      <vt:lpstr>Calibri</vt:lpstr>
      <vt:lpstr>Courier New</vt:lpstr>
      <vt:lpstr>TT Hoves</vt:lpstr>
      <vt:lpstr>TT Hoves DemiBold</vt:lpstr>
      <vt:lpstr>Verdana</vt:lpstr>
      <vt:lpstr>Verdana Bold</vt:lpstr>
      <vt:lpstr>Wingdings</vt:lpstr>
      <vt:lpstr>Тема Office</vt:lpstr>
      <vt:lpstr>OS Linux</vt:lpstr>
      <vt:lpstr>   Ввод в Linux</vt:lpstr>
      <vt:lpstr>Что такое Linux</vt:lpstr>
      <vt:lpstr>Презентация PowerPoint</vt:lpstr>
      <vt:lpstr>Возможность, которые предоставляет ОС Linux, для пользователя.</vt:lpstr>
      <vt:lpstr>Дистрибутивы Linux</vt:lpstr>
      <vt:lpstr>Ubuntu</vt:lpstr>
      <vt:lpstr>Debian</vt:lpstr>
      <vt:lpstr>Презентация PowerPoint</vt:lpstr>
      <vt:lpstr>Fedora?</vt:lpstr>
      <vt:lpstr>В продолжение о Fedora</vt:lpstr>
      <vt:lpstr>CentOS</vt:lpstr>
      <vt:lpstr> CentOS, что это?</vt:lpstr>
      <vt:lpstr>Kali Linux</vt:lpstr>
      <vt:lpstr>Презентация PowerPoint</vt:lpstr>
      <vt:lpstr>Parrot Linux</vt:lpstr>
      <vt:lpstr>Как пример использование Parrot Linux в качестве мониторинга уязвимостей утилитой “Rtpflood” </vt:lpstr>
      <vt:lpstr>BlackArch</vt:lpstr>
      <vt:lpstr>Презентация PowerPoint</vt:lpstr>
      <vt:lpstr>Презентация PowerPoint</vt:lpstr>
      <vt:lpstr>Презентация PowerPoint</vt:lpstr>
      <vt:lpstr>Презентация PowerPoint</vt:lpstr>
      <vt:lpstr>Типы пользователей</vt:lpstr>
      <vt:lpstr>Презентация PowerPoint</vt:lpstr>
      <vt:lpstr>Comand Line Interface</vt:lpstr>
      <vt:lpstr>Sh или Bash?</vt:lpstr>
      <vt:lpstr>Презентация PowerPoint</vt:lpstr>
      <vt:lpstr>Презентация PowerPoint</vt:lpstr>
      <vt:lpstr>Основные команды Linux</vt:lpstr>
      <vt:lpstr>Презентация PowerPoint</vt:lpstr>
      <vt:lpstr>Использование команды « ls »</vt:lpstr>
      <vt:lpstr>Работа с файлами в Linux </vt:lpstr>
      <vt:lpstr>Теперь перейдём непосредственно к работе с каталогами и файлами и конечно, же работать с ними мы будем из терминала, потому в Linux без терминала никак, прими это за аксиому, в терминале работать быстро, надёжно и удобно (когда разберёшься). </vt:lpstr>
      <vt:lpstr>Презентация PowerPoint</vt:lpstr>
      <vt:lpstr>Пакетный менеджер apt</vt:lpstr>
      <vt:lpstr>Пакетный менеджер dpkg</vt:lpstr>
      <vt:lpstr>dpkg</vt:lpstr>
      <vt:lpstr>Пакетный менеджер yum</vt:lpstr>
      <vt:lpstr>yum</vt:lpstr>
      <vt:lpstr>cd</vt:lpstr>
      <vt:lpstr>pwd</vt:lpstr>
      <vt:lpstr>cp</vt:lpstr>
      <vt:lpstr>rm</vt:lpstr>
      <vt:lpstr>mv</vt:lpstr>
      <vt:lpstr>Просмотр содержимого файлов в терминале</vt:lpstr>
      <vt:lpstr>Права доступа к файлам и каталогам</vt:lpstr>
      <vt:lpstr>Права доступа</vt:lpstr>
      <vt:lpstr>Презентация PowerPoint</vt:lpstr>
      <vt:lpstr>Презентация PowerPoint</vt:lpstr>
      <vt:lpstr>Sort</vt:lpstr>
      <vt:lpstr>Презентация PowerPoint</vt:lpstr>
      <vt:lpstr>Логические операторы в Linux </vt:lpstr>
      <vt:lpstr>Оператор || представляет логическую операцию "ИЛИ". Вторая команда исполняется только тогда,  когда исполнение первой команды заканчивается неудачей.</vt:lpstr>
      <vt:lpstr>Спасибо 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Софроновы</dc:creator>
  <cp:lastModifiedBy>IgorLitvin</cp:lastModifiedBy>
  <cp:revision>192</cp:revision>
  <dcterms:created xsi:type="dcterms:W3CDTF">2021-06-05T14:52:40Z</dcterms:created>
  <dcterms:modified xsi:type="dcterms:W3CDTF">2022-04-21T09:12:33Z</dcterms:modified>
</cp:coreProperties>
</file>